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2" r:id="rId1"/>
  </p:sldMasterIdLst>
  <p:notesMasterIdLst>
    <p:notesMasterId r:id="rId51"/>
  </p:notesMasterIdLst>
  <p:sldIdLst>
    <p:sldId id="256" r:id="rId2"/>
    <p:sldId id="257" r:id="rId3"/>
    <p:sldId id="299" r:id="rId4"/>
    <p:sldId id="258" r:id="rId5"/>
    <p:sldId id="259" r:id="rId6"/>
    <p:sldId id="260" r:id="rId7"/>
    <p:sldId id="261" r:id="rId8"/>
    <p:sldId id="305"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300" r:id="rId23"/>
    <p:sldId id="307" r:id="rId24"/>
    <p:sldId id="309" r:id="rId25"/>
    <p:sldId id="277" r:id="rId26"/>
    <p:sldId id="278" r:id="rId27"/>
    <p:sldId id="301" r:id="rId28"/>
    <p:sldId id="280" r:id="rId29"/>
    <p:sldId id="281" r:id="rId30"/>
    <p:sldId id="282" r:id="rId31"/>
    <p:sldId id="312" r:id="rId32"/>
    <p:sldId id="313" r:id="rId33"/>
    <p:sldId id="304" r:id="rId34"/>
    <p:sldId id="284" r:id="rId35"/>
    <p:sldId id="285" r:id="rId36"/>
    <p:sldId id="303" r:id="rId37"/>
    <p:sldId id="286" r:id="rId38"/>
    <p:sldId id="287" r:id="rId39"/>
    <p:sldId id="288" r:id="rId40"/>
    <p:sldId id="289" r:id="rId41"/>
    <p:sldId id="302" r:id="rId42"/>
    <p:sldId id="291" r:id="rId43"/>
    <p:sldId id="292" r:id="rId44"/>
    <p:sldId id="293" r:id="rId45"/>
    <p:sldId id="294" r:id="rId46"/>
    <p:sldId id="295" r:id="rId47"/>
    <p:sldId id="296" r:id="rId48"/>
    <p:sldId id="297" r:id="rId49"/>
    <p:sldId id="298" r:id="rId50"/>
  </p:sldIdLst>
  <p:sldSz cx="12192000" cy="6858000"/>
  <p:notesSz cx="6858000" cy="9144000"/>
  <p:embeddedFontLst>
    <p:embeddedFont>
      <p:font typeface="Calibri" panose="020F0502020204030204" pitchFamily="34" charset="0"/>
      <p:regular r:id="rId52"/>
      <p:bold r:id="rId53"/>
      <p:italic r:id="rId54"/>
      <p:boldItalic r:id="rId55"/>
    </p:embeddedFont>
    <p:embeddedFont>
      <p:font typeface="Karla" pitchFamily="2" charset="77"/>
      <p:regular r:id="rId56"/>
      <p:bold r:id="rId57"/>
      <p:italic r:id="rId58"/>
      <p:boldItalic r:id="rId59"/>
    </p:embeddedFont>
    <p:embeddedFont>
      <p:font typeface="Merriweather" pitchFamily="2" charset="77"/>
      <p:regular r:id="rId60"/>
      <p:bold r:id="rId61"/>
      <p:italic r:id="rId62"/>
      <p:boldItalic r:id="rId63"/>
    </p:embeddedFont>
    <p:embeddedFont>
      <p:font typeface="Roboto" panose="02000000000000000000" pitchFamily="2"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366F117-CC58-4768-B327-75D3CCCF8C3E}">
  <a:tblStyle styleId="{5366F117-CC58-4768-B327-75D3CCCF8C3E}"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51"/>
    <p:restoredTop sz="85170"/>
  </p:normalViewPr>
  <p:slideViewPr>
    <p:cSldViewPr snapToGrid="0">
      <p:cViewPr varScale="1">
        <p:scale>
          <a:sx n="104" d="100"/>
          <a:sy n="104" d="100"/>
        </p:scale>
        <p:origin x="155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2.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harvard-iacs.github.io/2023-AC215/"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edstem.org/us/courses/42775/discussion/"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venturebeat.com/ai/idc-for-1-in-4-companies-half-of-all-ai-projects-fail/"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www.idc.com/getdoc.jsp?containerId=prUS45344519&amp;utm_medium=rss_feed&amp;utm_source=Alert&amp;utm_campaign=rss_syndication"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ge40a416a33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 name="Google Shape;40;ge40a416a33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ge40a416a33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6db71f84ec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6db71f84ec_0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g26db71f84ec_0_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6db71f84ec_0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6db71f84ec_0_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g26db71f84ec_0_5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6db71f84ec_0_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6db71f84ec_0_10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Socratic is an AI App to make learning easier. It helps students with their homework by providing educational resources like videos, definitions, Q&amp;A, links and more.</a:t>
            </a:r>
            <a:endParaRPr/>
          </a:p>
        </p:txBody>
      </p:sp>
      <p:sp>
        <p:nvSpPr>
          <p:cNvPr id="157" name="Google Shape;157;g26db71f84ec_0_10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6db71f84ec_0_1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6db71f84ec_0_1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g26db71f84ec_0_18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6db71f84ec_0_1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6db71f84ec_0_1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g26db71f84ec_0_19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6db71f84ec_0_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6db71f84ec_0_2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b="1" dirty="0">
                <a:latin typeface="Arial"/>
                <a:ea typeface="Arial"/>
                <a:cs typeface="Arial"/>
                <a:sym typeface="Arial"/>
              </a:rPr>
              <a:t>Edge device:</a:t>
            </a:r>
            <a:r>
              <a:rPr lang="en-US" sz="1100" dirty="0">
                <a:latin typeface="Arial"/>
                <a:ea typeface="Arial"/>
                <a:cs typeface="Arial"/>
                <a:sym typeface="Arial"/>
              </a:rPr>
              <a:t> are equipment that serve to transmit data between the local network and the cloud. They are able to translate between the protocols, or languages, used by local devices into the protocols used by the cloud where the data will be further processed and stored.  Smart home devices are good examples of edge computing devices. Alexa echo, Nest Cam / Doorbell etc.</a:t>
            </a:r>
            <a:endParaRPr dirty="0"/>
          </a:p>
        </p:txBody>
      </p:sp>
      <p:sp>
        <p:nvSpPr>
          <p:cNvPr id="261" name="Google Shape;261;g26db71f84ec_0_20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6db71f84ec_0_2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6db71f84ec_0_2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295275" algn="l" rtl="0">
              <a:lnSpc>
                <a:spcPct val="115000"/>
              </a:lnSpc>
              <a:spcBef>
                <a:spcPts val="0"/>
              </a:spcBef>
              <a:spcAft>
                <a:spcPts val="0"/>
              </a:spcAft>
              <a:buClr>
                <a:srgbClr val="4D5156"/>
              </a:buClr>
              <a:buSzPts val="1050"/>
              <a:buFont typeface="Roboto"/>
              <a:buChar char="●"/>
            </a:pPr>
            <a:r>
              <a:rPr lang="en-US" sz="1100" b="1">
                <a:latin typeface="Arial"/>
                <a:ea typeface="Arial"/>
                <a:cs typeface="Arial"/>
                <a:sym typeface="Arial"/>
              </a:rPr>
              <a:t>Data Engineers: </a:t>
            </a:r>
            <a:r>
              <a:rPr lang="en-US" sz="1100">
                <a:latin typeface="Arial"/>
                <a:ea typeface="Arial"/>
                <a:cs typeface="Arial"/>
                <a:sym typeface="Arial"/>
              </a:rPr>
              <a:t>A data engineer is a technology professional who builds storage solutions for vast amounts of data. These engineers are also responsible for creating the pipeline this data travels through: from input, to storage, to transformation into usable information</a:t>
            </a:r>
            <a:endParaRPr sz="1100">
              <a:latin typeface="Arial"/>
              <a:ea typeface="Arial"/>
              <a:cs typeface="Arial"/>
              <a:sym typeface="Arial"/>
            </a:endParaRPr>
          </a:p>
          <a:p>
            <a:pPr marL="457200" lvl="0" indent="-298450" algn="l" rtl="0">
              <a:lnSpc>
                <a:spcPct val="115000"/>
              </a:lnSpc>
              <a:spcBef>
                <a:spcPts val="0"/>
              </a:spcBef>
              <a:spcAft>
                <a:spcPts val="0"/>
              </a:spcAft>
              <a:buSzPts val="1100"/>
              <a:buFont typeface="Arial"/>
              <a:buChar char="●"/>
            </a:pPr>
            <a:r>
              <a:rPr lang="en-US" sz="1100" b="1">
                <a:latin typeface="Arial"/>
                <a:ea typeface="Arial"/>
                <a:cs typeface="Arial"/>
                <a:sym typeface="Arial"/>
              </a:rPr>
              <a:t>Data Scientists: </a:t>
            </a:r>
            <a:endParaRPr sz="1100" b="1">
              <a:latin typeface="Arial"/>
              <a:ea typeface="Arial"/>
              <a:cs typeface="Arial"/>
              <a:sym typeface="Arial"/>
            </a:endParaRPr>
          </a:p>
          <a:p>
            <a:pPr marL="457200" lvl="0" indent="-298450" algn="l" rtl="0">
              <a:lnSpc>
                <a:spcPct val="115000"/>
              </a:lnSpc>
              <a:spcBef>
                <a:spcPts val="0"/>
              </a:spcBef>
              <a:spcAft>
                <a:spcPts val="0"/>
              </a:spcAft>
              <a:buSzPts val="1100"/>
              <a:buFont typeface="Arial"/>
              <a:buChar char="●"/>
            </a:pPr>
            <a:r>
              <a:rPr lang="en-US" sz="1100" b="1">
                <a:latin typeface="Arial"/>
                <a:ea typeface="Arial"/>
                <a:cs typeface="Arial"/>
                <a:sym typeface="Arial"/>
              </a:rPr>
              <a:t>Software Engineers:</a:t>
            </a:r>
            <a:endParaRPr sz="1100" b="1">
              <a:latin typeface="Arial"/>
              <a:ea typeface="Arial"/>
              <a:cs typeface="Arial"/>
              <a:sym typeface="Arial"/>
            </a:endParaRPr>
          </a:p>
          <a:p>
            <a:pPr marL="457200" lvl="0" indent="-298450" algn="l" rtl="0">
              <a:lnSpc>
                <a:spcPct val="115000"/>
              </a:lnSpc>
              <a:spcBef>
                <a:spcPts val="0"/>
              </a:spcBef>
              <a:spcAft>
                <a:spcPts val="0"/>
              </a:spcAft>
              <a:buSzPts val="1100"/>
              <a:buFont typeface="Arial"/>
              <a:buChar char="●"/>
            </a:pPr>
            <a:r>
              <a:rPr lang="en-US" sz="1100" b="1">
                <a:latin typeface="Arial"/>
                <a:ea typeface="Arial"/>
                <a:cs typeface="Arial"/>
                <a:sym typeface="Arial"/>
              </a:rPr>
              <a:t>Systems Engineers:</a:t>
            </a:r>
            <a:endParaRPr sz="1100" b="1">
              <a:latin typeface="Arial"/>
              <a:ea typeface="Arial"/>
              <a:cs typeface="Arial"/>
              <a:sym typeface="Arial"/>
            </a:endParaRPr>
          </a:p>
        </p:txBody>
      </p:sp>
      <p:sp>
        <p:nvSpPr>
          <p:cNvPr id="270" name="Google Shape;270;g26db71f84ec_0_2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6db71f84ec_0_2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6db71f84ec_0_2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Apache Spark:</a:t>
            </a:r>
            <a:r>
              <a:rPr lang="en-US" sz="1100">
                <a:latin typeface="Arial"/>
                <a:ea typeface="Arial"/>
                <a:cs typeface="Arial"/>
                <a:sym typeface="Arial"/>
              </a:rPr>
              <a:t> is a unified analytics engine for big data processing, with built-in modules for streaming, SQL, machine learning and graph processing.</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Hadoop:</a:t>
            </a:r>
            <a:r>
              <a:rPr lang="en-US" sz="1100">
                <a:latin typeface="Arial"/>
                <a:ea typeface="Arial"/>
                <a:cs typeface="Arial"/>
                <a:sym typeface="Arial"/>
              </a:rPr>
              <a:t> is a framework that allows for the distributed processing of large data sets across clusters of computers using simple programming models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NiFi:</a:t>
            </a:r>
            <a:r>
              <a:rPr lang="en-US" sz="1100">
                <a:latin typeface="Arial"/>
                <a:ea typeface="Arial"/>
                <a:cs typeface="Arial"/>
                <a:sym typeface="Arial"/>
              </a:rPr>
              <a:t> An easy to use, powerful, and reliable system to process and distribute data.</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Kafka:</a:t>
            </a:r>
            <a:r>
              <a:rPr lang="en-US" sz="1100">
                <a:latin typeface="Arial"/>
                <a:ea typeface="Arial"/>
                <a:cs typeface="Arial"/>
                <a:sym typeface="Arial"/>
              </a:rPr>
              <a:t> is a distributed event streaming platform for high-performance data pipelines, streaming analytics, data integration, and mission-critical applications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Dask:</a:t>
            </a:r>
            <a:r>
              <a:rPr lang="en-US" sz="1100">
                <a:latin typeface="Arial"/>
                <a:ea typeface="Arial"/>
                <a:cs typeface="Arial"/>
                <a:sym typeface="Arial"/>
              </a:rPr>
              <a:t> is a flexible parallel computing library for analytics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Airflow:</a:t>
            </a:r>
            <a:r>
              <a:rPr lang="en-US" sz="1100">
                <a:latin typeface="Arial"/>
                <a:ea typeface="Arial"/>
                <a:cs typeface="Arial"/>
                <a:sym typeface="Arial"/>
              </a:rPr>
              <a:t> is a platform started by AirBnB to programmatically author, schedule, and monitor workflows.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Pachyderm:</a:t>
            </a:r>
            <a:r>
              <a:rPr lang="en-US" sz="1100">
                <a:latin typeface="Arial"/>
                <a:ea typeface="Arial"/>
                <a:cs typeface="Arial"/>
                <a:sym typeface="Arial"/>
              </a:rPr>
              <a:t> brings together version control for data with the tools to build scalable end-to-end ML/AI pipelines while empowering users to use any language, framework, or tool</a:t>
            </a:r>
            <a:endParaRPr sz="1100">
              <a:latin typeface="Arial"/>
              <a:ea typeface="Arial"/>
              <a:cs typeface="Arial"/>
              <a:sym typeface="Arial"/>
            </a:endParaRPr>
          </a:p>
          <a:p>
            <a:pPr marL="457200" lvl="0" indent="-298450" algn="l" rtl="0">
              <a:lnSpc>
                <a:spcPct val="115000"/>
              </a:lnSpc>
              <a:spcBef>
                <a:spcPts val="0"/>
              </a:spcBef>
              <a:spcAft>
                <a:spcPts val="0"/>
              </a:spcAft>
              <a:buSzPts val="1100"/>
              <a:buFont typeface="Arial"/>
              <a:buChar char="●"/>
            </a:pPr>
            <a:r>
              <a:rPr lang="en-US" sz="1100" b="1">
                <a:latin typeface="Arial"/>
                <a:ea typeface="Arial"/>
                <a:cs typeface="Arial"/>
                <a:sym typeface="Arial"/>
              </a:rPr>
              <a:t>Elastic</a:t>
            </a:r>
            <a:r>
              <a:rPr lang="en-US" sz="1100">
                <a:latin typeface="Arial"/>
                <a:ea typeface="Arial"/>
                <a:cs typeface="Arial"/>
                <a:sym typeface="Arial"/>
              </a:rPr>
              <a:t>: </a:t>
            </a:r>
            <a:r>
              <a:rPr lang="en-US" sz="1050" b="1">
                <a:solidFill>
                  <a:srgbClr val="4D5156"/>
                </a:solidFill>
                <a:highlight>
                  <a:srgbClr val="FFFFFF"/>
                </a:highlight>
                <a:latin typeface="Roboto"/>
                <a:ea typeface="Roboto"/>
                <a:cs typeface="Roboto"/>
                <a:sym typeface="Roboto"/>
              </a:rPr>
              <a:t>Elasticsearch</a:t>
            </a:r>
            <a:r>
              <a:rPr lang="en-US" sz="1050">
                <a:solidFill>
                  <a:srgbClr val="4D5156"/>
                </a:solidFill>
                <a:highlight>
                  <a:srgbClr val="FFFFFF"/>
                </a:highlight>
                <a:latin typeface="Roboto"/>
                <a:ea typeface="Roboto"/>
                <a:cs typeface="Roboto"/>
                <a:sym typeface="Roboto"/>
              </a:rPr>
              <a:t> is the world’s leading free and open </a:t>
            </a:r>
            <a:r>
              <a:rPr lang="en-US" sz="1050" b="1">
                <a:solidFill>
                  <a:srgbClr val="4D5156"/>
                </a:solidFill>
                <a:highlight>
                  <a:srgbClr val="FFFFFF"/>
                </a:highlight>
                <a:latin typeface="Roboto"/>
                <a:ea typeface="Roboto"/>
                <a:cs typeface="Roboto"/>
                <a:sym typeface="Roboto"/>
              </a:rPr>
              <a:t>search</a:t>
            </a:r>
            <a:r>
              <a:rPr lang="en-US" sz="1050">
                <a:solidFill>
                  <a:srgbClr val="4D5156"/>
                </a:solidFill>
                <a:highlight>
                  <a:srgbClr val="FFFFFF"/>
                </a:highlight>
                <a:latin typeface="Roboto"/>
                <a:ea typeface="Roboto"/>
                <a:cs typeface="Roboto"/>
                <a:sym typeface="Roboto"/>
              </a:rPr>
              <a:t> and analytics solution. With an emphasis on speed, scale, and relevance it's transforming how the world uses data.</a:t>
            </a:r>
            <a:endParaRPr sz="1050">
              <a:solidFill>
                <a:srgbClr val="4D5156"/>
              </a:solidFill>
              <a:highlight>
                <a:srgbClr val="FFFFFF"/>
              </a:highlight>
              <a:latin typeface="Roboto"/>
              <a:ea typeface="Roboto"/>
              <a:cs typeface="Roboto"/>
              <a:sym typeface="Roboto"/>
            </a:endParaRPr>
          </a:p>
          <a:p>
            <a:pPr marL="457200" lvl="0" indent="-295275" algn="l" rtl="0">
              <a:lnSpc>
                <a:spcPct val="115000"/>
              </a:lnSpc>
              <a:spcBef>
                <a:spcPts val="0"/>
              </a:spcBef>
              <a:spcAft>
                <a:spcPts val="0"/>
              </a:spcAft>
              <a:buClr>
                <a:srgbClr val="4D5156"/>
              </a:buClr>
              <a:buSzPts val="1050"/>
              <a:buFont typeface="Roboto"/>
              <a:buChar char="●"/>
            </a:pPr>
            <a:r>
              <a:rPr lang="en-US" sz="1050" b="1">
                <a:solidFill>
                  <a:srgbClr val="4D5156"/>
                </a:solidFill>
                <a:highlight>
                  <a:srgbClr val="FFFFFF"/>
                </a:highlight>
                <a:latin typeface="Roboto"/>
                <a:ea typeface="Roboto"/>
                <a:cs typeface="Roboto"/>
                <a:sym typeface="Roboto"/>
              </a:rPr>
              <a:t>Neo4j</a:t>
            </a:r>
            <a:r>
              <a:rPr lang="en-US" sz="1050">
                <a:solidFill>
                  <a:srgbClr val="4D5156"/>
                </a:solidFill>
                <a:highlight>
                  <a:srgbClr val="FFFFFF"/>
                </a:highlight>
                <a:latin typeface="Roboto"/>
                <a:ea typeface="Roboto"/>
                <a:cs typeface="Roboto"/>
                <a:sym typeface="Roboto"/>
              </a:rPr>
              <a:t>: is a graph database that combines native graph storage, advanced security, scalable speed-optimized architecture, and ACID</a:t>
            </a:r>
            <a:endParaRPr sz="1050">
              <a:solidFill>
                <a:srgbClr val="4D5156"/>
              </a:solidFill>
              <a:highlight>
                <a:srgbClr val="FFFFFF"/>
              </a:highlight>
              <a:latin typeface="Roboto"/>
              <a:ea typeface="Roboto"/>
              <a:cs typeface="Roboto"/>
              <a:sym typeface="Roboto"/>
            </a:endParaRPr>
          </a:p>
          <a:p>
            <a:pPr marL="457200" lvl="0" indent="-295275" algn="l" rtl="0">
              <a:lnSpc>
                <a:spcPct val="115000"/>
              </a:lnSpc>
              <a:spcBef>
                <a:spcPts val="0"/>
              </a:spcBef>
              <a:spcAft>
                <a:spcPts val="0"/>
              </a:spcAft>
              <a:buClr>
                <a:srgbClr val="4D5156"/>
              </a:buClr>
              <a:buSzPts val="1050"/>
              <a:buFont typeface="Roboto"/>
              <a:buChar char="●"/>
            </a:pPr>
            <a:r>
              <a:rPr lang="en-US" sz="1050" b="1">
                <a:solidFill>
                  <a:srgbClr val="4D5156"/>
                </a:solidFill>
                <a:highlight>
                  <a:srgbClr val="FFFFFF"/>
                </a:highlight>
                <a:latin typeface="Roboto"/>
                <a:ea typeface="Roboto"/>
                <a:cs typeface="Roboto"/>
                <a:sym typeface="Roboto"/>
              </a:rPr>
              <a:t>Weaviate</a:t>
            </a:r>
            <a:r>
              <a:rPr lang="en-US" sz="1050">
                <a:solidFill>
                  <a:srgbClr val="4D5156"/>
                </a:solidFill>
                <a:highlight>
                  <a:srgbClr val="FFFFFF"/>
                </a:highlight>
                <a:latin typeface="Roboto"/>
                <a:ea typeface="Roboto"/>
                <a:cs typeface="Roboto"/>
                <a:sym typeface="Roboto"/>
              </a:rPr>
              <a:t>: Weaviate is an open source vector search engine that stores both objects and vectors, allowing for combining vector search with structured filtering with the fault-tolerance and scalability of a cloud-native database, all accessible through GraphQL, REST, and various language clients.</a:t>
            </a:r>
            <a:endParaRPr sz="1050">
              <a:solidFill>
                <a:srgbClr val="4D5156"/>
              </a:solidFill>
              <a:highlight>
                <a:srgbClr val="FFFFFF"/>
              </a:highlight>
              <a:latin typeface="Roboto"/>
              <a:ea typeface="Roboto"/>
              <a:cs typeface="Roboto"/>
              <a:sym typeface="Roboto"/>
            </a:endParaRPr>
          </a:p>
        </p:txBody>
      </p:sp>
      <p:sp>
        <p:nvSpPr>
          <p:cNvPr id="301" name="Google Shape;301;g26db71f84ec_0_2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6db71f84ec_0_3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26db71f84ec_0_3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TensorFlow:</a:t>
            </a:r>
            <a:r>
              <a:rPr lang="en-US" sz="1100">
                <a:latin typeface="Arial"/>
                <a:ea typeface="Arial"/>
                <a:cs typeface="Arial"/>
                <a:sym typeface="Arial"/>
              </a:rPr>
              <a:t> Open source Deep Learning library built by Google</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PyTorch:</a:t>
            </a:r>
            <a:r>
              <a:rPr lang="en-US" sz="1100">
                <a:latin typeface="Arial"/>
                <a:ea typeface="Arial"/>
                <a:cs typeface="Arial"/>
                <a:sym typeface="Arial"/>
              </a:rPr>
              <a:t> Open source Deep Learning library built by Facebook</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MXNet:</a:t>
            </a:r>
            <a:r>
              <a:rPr lang="en-US" sz="1100">
                <a:latin typeface="Arial"/>
                <a:ea typeface="Arial"/>
                <a:cs typeface="Arial"/>
                <a:sym typeface="Arial"/>
              </a:rPr>
              <a:t> Open source Deep Learning library built by Apache</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JupyterLab:</a:t>
            </a:r>
            <a:r>
              <a:rPr lang="en-US" sz="1100">
                <a:latin typeface="Arial"/>
                <a:ea typeface="Arial"/>
                <a:cs typeface="Arial"/>
                <a:sym typeface="Arial"/>
              </a:rPr>
              <a:t> web-based user interface that enables you to work with documents and activities such as Jupyter notebooks, text editors, terminals, and custom components in a flexible, integrated, and extensible manner.</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Google Colab:</a:t>
            </a:r>
            <a:r>
              <a:rPr lang="en-US" sz="1100">
                <a:latin typeface="Arial"/>
                <a:ea typeface="Arial"/>
                <a:cs typeface="Arial"/>
                <a:sym typeface="Arial"/>
              </a:rPr>
              <a:t> Colab is a Jupyter notebook environment provided by Google that runs entirely in the cloud</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Deepnote:</a:t>
            </a:r>
            <a:r>
              <a:rPr lang="en-US" sz="1100">
                <a:latin typeface="Arial"/>
                <a:ea typeface="Arial"/>
                <a:cs typeface="Arial"/>
                <a:sym typeface="Arial"/>
              </a:rPr>
              <a:t> is a data science notebook. Jupyter-compatible with real-time collaboration and running in the cloud.</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Google AI Platform (Vertex AI):</a:t>
            </a:r>
            <a:r>
              <a:rPr lang="en-US" sz="1100">
                <a:latin typeface="Arial"/>
                <a:ea typeface="Arial"/>
                <a:cs typeface="Arial"/>
                <a:sym typeface="Arial"/>
              </a:rPr>
              <a:t> A unified UI for the entire ML workflow. Vertex AI brings together the Google Cloud services for building ML under one, unified UI and API.</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Amazon Sagemaker: </a:t>
            </a:r>
            <a:r>
              <a:rPr lang="en-US" sz="1100">
                <a:latin typeface="Arial"/>
                <a:ea typeface="Arial"/>
                <a:cs typeface="Arial"/>
                <a:sym typeface="Arial"/>
              </a:rPr>
              <a:t>is a fully managed service that provides every developer and data scientist with the ability to build, train, and deploy machine learning models.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MLFlow:</a:t>
            </a:r>
            <a:r>
              <a:rPr lang="en-US" sz="1100">
                <a:latin typeface="Arial"/>
                <a:ea typeface="Arial"/>
                <a:cs typeface="Arial"/>
                <a:sym typeface="Arial"/>
              </a:rPr>
              <a:t> is a platform to streamline machine learning development, including tracking experiments, packaging code into reproducible runs, and sharing and deploying models.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Weights &amp; biases:</a:t>
            </a:r>
            <a:r>
              <a:rPr lang="en-US" sz="1100">
                <a:latin typeface="Arial"/>
                <a:ea typeface="Arial"/>
                <a:cs typeface="Arial"/>
                <a:sym typeface="Arial"/>
              </a:rPr>
              <a:t> helps deep learning research projects into deployed software by helping teams track their models, visualize model performance and easily automate training and improving models.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Kubeflow:</a:t>
            </a:r>
            <a:r>
              <a:rPr lang="en-US" sz="1100">
                <a:latin typeface="Arial"/>
                <a:ea typeface="Arial"/>
                <a:cs typeface="Arial"/>
                <a:sym typeface="Arial"/>
              </a:rPr>
              <a:t> helps deployments of machine learning (ML) workflows on Kubernetes simple, portable and scalable.</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Neptune.ai:</a:t>
            </a:r>
            <a:r>
              <a:rPr lang="en-US" sz="1100">
                <a:latin typeface="Arial"/>
                <a:ea typeface="Arial"/>
                <a:cs typeface="Arial"/>
                <a:sym typeface="Arial"/>
              </a:rPr>
              <a:t> is a metadata store for MLOps, built for research and production teams that run a lot of experiments.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H2O.ai:</a:t>
            </a:r>
            <a:r>
              <a:rPr lang="en-US" sz="1100">
                <a:latin typeface="Arial"/>
                <a:ea typeface="Arial"/>
                <a:cs typeface="Arial"/>
                <a:sym typeface="Arial"/>
              </a:rPr>
              <a:t> is an end-to-end platform that enables organizations to rapidly build world-class artificial intelligence models and applications.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Determined.ai:</a:t>
            </a:r>
            <a:r>
              <a:rPr lang="en-US" sz="1100">
                <a:latin typeface="Arial"/>
                <a:ea typeface="Arial"/>
                <a:cs typeface="Arial"/>
                <a:sym typeface="Arial"/>
              </a:rPr>
              <a:t> </a:t>
            </a:r>
            <a:r>
              <a:rPr lang="en-US" sz="1050">
                <a:solidFill>
                  <a:srgbClr val="4D5156"/>
                </a:solidFill>
                <a:highlight>
                  <a:srgbClr val="FFFFFF"/>
                </a:highlight>
                <a:latin typeface="Roboto"/>
                <a:ea typeface="Roboto"/>
                <a:cs typeface="Roboto"/>
                <a:sym typeface="Roboto"/>
              </a:rPr>
              <a:t>deep learning training platform that enables data scientists to train better models, with built-in hyperparameter tuning and distributed training without changing code</a:t>
            </a:r>
            <a:endParaRPr/>
          </a:p>
        </p:txBody>
      </p:sp>
      <p:sp>
        <p:nvSpPr>
          <p:cNvPr id="362" name="Google Shape;362;g26db71f84ec_0_30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26db71f84ec_0_4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26db71f84ec_0_4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38000"/>
              </a:lnSpc>
              <a:spcBef>
                <a:spcPts val="0"/>
              </a:spcBef>
              <a:spcAft>
                <a:spcPts val="0"/>
              </a:spcAft>
              <a:buClr>
                <a:schemeClr val="dk1"/>
              </a:buClr>
              <a:buSzPts val="1100"/>
              <a:buFont typeface="Arial"/>
              <a:buNone/>
            </a:pPr>
            <a:r>
              <a:rPr lang="en-US" sz="1100" b="1">
                <a:latin typeface="Arial"/>
                <a:ea typeface="Arial"/>
                <a:cs typeface="Arial"/>
                <a:sym typeface="Arial"/>
              </a:rPr>
              <a:t>GitHub:</a:t>
            </a:r>
            <a:r>
              <a:rPr lang="en-US" sz="1100">
                <a:latin typeface="Arial"/>
                <a:ea typeface="Arial"/>
                <a:cs typeface="Arial"/>
                <a:sym typeface="Arial"/>
              </a:rPr>
              <a:t> is a hosted version control system and helps teams collaborate development</a:t>
            </a:r>
            <a:endParaRPr sz="1100">
              <a:latin typeface="Arial"/>
              <a:ea typeface="Arial"/>
              <a:cs typeface="Arial"/>
              <a:sym typeface="Arial"/>
            </a:endParaRPr>
          </a:p>
          <a:p>
            <a:pPr marL="0" lvl="0" indent="0" algn="l" rtl="0">
              <a:lnSpc>
                <a:spcPct val="138000"/>
              </a:lnSpc>
              <a:spcBef>
                <a:spcPts val="0"/>
              </a:spcBef>
              <a:spcAft>
                <a:spcPts val="0"/>
              </a:spcAft>
              <a:buClr>
                <a:schemeClr val="dk1"/>
              </a:buClr>
              <a:buSzPts val="1100"/>
              <a:buFont typeface="Arial"/>
              <a:buNone/>
            </a:pPr>
            <a:r>
              <a:rPr lang="en-US" sz="1100" b="1">
                <a:latin typeface="Arial"/>
                <a:ea typeface="Arial"/>
                <a:cs typeface="Arial"/>
                <a:sym typeface="Arial"/>
              </a:rPr>
              <a:t>Docker:</a:t>
            </a:r>
            <a:r>
              <a:rPr lang="en-US" sz="1100">
                <a:latin typeface="Arial"/>
                <a:ea typeface="Arial"/>
                <a:cs typeface="Arial"/>
                <a:sym typeface="Arial"/>
              </a:rPr>
              <a:t> is a platform for developing, shipping, and running applications in a containerized fashion. Docker enables you to separate your applications from your infrastructure so you can deliver software quickly.</a:t>
            </a:r>
            <a:endParaRPr sz="1100">
              <a:latin typeface="Arial"/>
              <a:ea typeface="Arial"/>
              <a:cs typeface="Arial"/>
              <a:sym typeface="Arial"/>
            </a:endParaRPr>
          </a:p>
          <a:p>
            <a:pPr marL="0" lvl="0" indent="0" algn="l" rtl="0">
              <a:lnSpc>
                <a:spcPct val="138000"/>
              </a:lnSpc>
              <a:spcBef>
                <a:spcPts val="0"/>
              </a:spcBef>
              <a:spcAft>
                <a:spcPts val="0"/>
              </a:spcAft>
              <a:buClr>
                <a:schemeClr val="dk1"/>
              </a:buClr>
              <a:buSzPts val="1100"/>
              <a:buFont typeface="Arial"/>
              <a:buNone/>
            </a:pPr>
            <a:r>
              <a:rPr lang="en-US" sz="1100" b="1">
                <a:latin typeface="Arial"/>
                <a:ea typeface="Arial"/>
                <a:cs typeface="Arial"/>
                <a:sym typeface="Arial"/>
              </a:rPr>
              <a:t>FastAPI:</a:t>
            </a:r>
            <a:r>
              <a:rPr lang="en-US" sz="1100">
                <a:latin typeface="Arial"/>
                <a:ea typeface="Arial"/>
                <a:cs typeface="Arial"/>
                <a:sym typeface="Arial"/>
              </a:rPr>
              <a:t> is a modern, fast (high-performance), web framework for building APIs with Python 3.6+ based on standard Python type hints.  </a:t>
            </a:r>
            <a:endParaRPr sz="1100">
              <a:latin typeface="Arial"/>
              <a:ea typeface="Arial"/>
              <a:cs typeface="Arial"/>
              <a:sym typeface="Arial"/>
            </a:endParaRPr>
          </a:p>
          <a:p>
            <a:pPr marL="0" lvl="0" indent="0" algn="l" rtl="0">
              <a:lnSpc>
                <a:spcPct val="138000"/>
              </a:lnSpc>
              <a:spcBef>
                <a:spcPts val="0"/>
              </a:spcBef>
              <a:spcAft>
                <a:spcPts val="0"/>
              </a:spcAft>
              <a:buClr>
                <a:schemeClr val="dk1"/>
              </a:buClr>
              <a:buSzPts val="1100"/>
              <a:buFont typeface="Arial"/>
              <a:buNone/>
            </a:pPr>
            <a:r>
              <a:rPr lang="en-US" sz="1100" b="1">
                <a:latin typeface="Arial"/>
                <a:ea typeface="Arial"/>
                <a:cs typeface="Arial"/>
                <a:sym typeface="Arial"/>
              </a:rPr>
              <a:t>React:</a:t>
            </a:r>
            <a:r>
              <a:rPr lang="en-US" sz="1100">
                <a:latin typeface="Arial"/>
                <a:ea typeface="Arial"/>
                <a:cs typeface="Arial"/>
                <a:sym typeface="Arial"/>
              </a:rPr>
              <a:t> front-end JavaScript library for building user interfaces or UI components. It is maintained by Facebook</a:t>
            </a:r>
            <a:endParaRPr sz="1100">
              <a:latin typeface="Arial"/>
              <a:ea typeface="Arial"/>
              <a:cs typeface="Arial"/>
              <a:sym typeface="Arial"/>
            </a:endParaRPr>
          </a:p>
          <a:p>
            <a:pPr marL="0" lvl="0" indent="0" algn="l" rtl="0">
              <a:lnSpc>
                <a:spcPct val="138000"/>
              </a:lnSpc>
              <a:spcBef>
                <a:spcPts val="0"/>
              </a:spcBef>
              <a:spcAft>
                <a:spcPts val="0"/>
              </a:spcAft>
              <a:buClr>
                <a:schemeClr val="dk1"/>
              </a:buClr>
              <a:buSzPts val="1100"/>
              <a:buFont typeface="Arial"/>
              <a:buNone/>
            </a:pPr>
            <a:r>
              <a:rPr lang="en-US" sz="1100" b="1">
                <a:latin typeface="Arial"/>
                <a:ea typeface="Arial"/>
                <a:cs typeface="Arial"/>
                <a:sym typeface="Arial"/>
              </a:rPr>
              <a:t>Angular:</a:t>
            </a:r>
            <a:r>
              <a:rPr lang="en-US" sz="1100">
                <a:latin typeface="Arial"/>
                <a:ea typeface="Arial"/>
                <a:cs typeface="Arial"/>
                <a:sym typeface="Arial"/>
              </a:rPr>
              <a:t> front-end JavaScript library for building user interfaces or UI components. It is maintained by Google</a:t>
            </a:r>
            <a:endParaRPr sz="1100">
              <a:latin typeface="Arial"/>
              <a:ea typeface="Arial"/>
              <a:cs typeface="Arial"/>
              <a:sym typeface="Arial"/>
            </a:endParaRPr>
          </a:p>
          <a:p>
            <a:pPr marL="0" lvl="0" indent="0" algn="l" rtl="0">
              <a:lnSpc>
                <a:spcPct val="138000"/>
              </a:lnSpc>
              <a:spcBef>
                <a:spcPts val="0"/>
              </a:spcBef>
              <a:spcAft>
                <a:spcPts val="0"/>
              </a:spcAft>
              <a:buClr>
                <a:schemeClr val="dk1"/>
              </a:buClr>
              <a:buSzPts val="1100"/>
              <a:buFont typeface="Arial"/>
              <a:buNone/>
            </a:pPr>
            <a:r>
              <a:rPr lang="en-US" sz="1100" b="1">
                <a:latin typeface="Arial"/>
                <a:ea typeface="Arial"/>
                <a:cs typeface="Arial"/>
                <a:sym typeface="Arial"/>
              </a:rPr>
              <a:t>XCode:</a:t>
            </a:r>
            <a:r>
              <a:rPr lang="en-US" sz="1100">
                <a:latin typeface="Arial"/>
                <a:ea typeface="Arial"/>
                <a:cs typeface="Arial"/>
                <a:sym typeface="Arial"/>
              </a:rPr>
              <a:t> Apple's integrated development environment for macOS, used to develop software for macOS, iOS, iPadOS, watchOS, and tvOS </a:t>
            </a:r>
            <a:endParaRPr sz="1100">
              <a:latin typeface="Arial"/>
              <a:ea typeface="Arial"/>
              <a:cs typeface="Arial"/>
              <a:sym typeface="Arial"/>
            </a:endParaRPr>
          </a:p>
          <a:p>
            <a:pPr marL="0" lvl="0" indent="0" algn="l" rtl="0">
              <a:lnSpc>
                <a:spcPct val="138000"/>
              </a:lnSpc>
              <a:spcBef>
                <a:spcPts val="0"/>
              </a:spcBef>
              <a:spcAft>
                <a:spcPts val="0"/>
              </a:spcAft>
              <a:buClr>
                <a:schemeClr val="dk1"/>
              </a:buClr>
              <a:buSzPts val="1100"/>
              <a:buFont typeface="Arial"/>
              <a:buNone/>
            </a:pPr>
            <a:r>
              <a:rPr lang="en-US" sz="1100" b="1">
                <a:latin typeface="Arial"/>
                <a:ea typeface="Arial"/>
                <a:cs typeface="Arial"/>
                <a:sym typeface="Arial"/>
              </a:rPr>
              <a:t>Android Studio:</a:t>
            </a:r>
            <a:r>
              <a:rPr lang="en-US" sz="1100">
                <a:latin typeface="Arial"/>
                <a:ea typeface="Arial"/>
                <a:cs typeface="Arial"/>
                <a:sym typeface="Arial"/>
              </a:rPr>
              <a:t> is the official integrated development environment for Google's Android operating system</a:t>
            </a:r>
            <a:endParaRPr sz="1100">
              <a:latin typeface="Arial"/>
              <a:ea typeface="Arial"/>
              <a:cs typeface="Arial"/>
              <a:sym typeface="Arial"/>
            </a:endParaRPr>
          </a:p>
          <a:p>
            <a:pPr marL="0" lvl="0" indent="0" algn="l" rtl="0">
              <a:lnSpc>
                <a:spcPct val="138000"/>
              </a:lnSpc>
              <a:spcBef>
                <a:spcPts val="0"/>
              </a:spcBef>
              <a:spcAft>
                <a:spcPts val="0"/>
              </a:spcAft>
              <a:buClr>
                <a:schemeClr val="dk1"/>
              </a:buClr>
              <a:buSzPts val="1100"/>
              <a:buFont typeface="Arial"/>
              <a:buNone/>
            </a:pPr>
            <a:r>
              <a:rPr lang="en-US" sz="1100" b="1">
                <a:latin typeface="Arial"/>
                <a:ea typeface="Arial"/>
                <a:cs typeface="Arial"/>
                <a:sym typeface="Arial"/>
              </a:rPr>
              <a:t>VS Code:</a:t>
            </a:r>
            <a:r>
              <a:rPr lang="en-US" sz="1100">
                <a:latin typeface="Arial"/>
                <a:ea typeface="Arial"/>
                <a:cs typeface="Arial"/>
                <a:sym typeface="Arial"/>
              </a:rPr>
              <a:t> Visual Studio Code is a code editor built by Microsoft, redefined and optimized for building and debugging modern web and cloud applications</a:t>
            </a:r>
            <a:endParaRPr sz="1100">
              <a:latin typeface="Arial"/>
              <a:ea typeface="Arial"/>
              <a:cs typeface="Arial"/>
              <a:sym typeface="Arial"/>
            </a:endParaRPr>
          </a:p>
          <a:p>
            <a:pPr marL="0" lvl="0" indent="0" algn="l" rtl="0">
              <a:spcBef>
                <a:spcPts val="0"/>
              </a:spcBef>
              <a:spcAft>
                <a:spcPts val="0"/>
              </a:spcAft>
              <a:buNone/>
            </a:pPr>
            <a:r>
              <a:rPr lang="en-US" sz="1100" b="1">
                <a:latin typeface="Arial"/>
                <a:ea typeface="Arial"/>
                <a:cs typeface="Arial"/>
                <a:sym typeface="Arial"/>
              </a:rPr>
              <a:t>Jet Brains:</a:t>
            </a:r>
            <a:r>
              <a:rPr lang="en-US" sz="1100">
                <a:latin typeface="Arial"/>
                <a:ea typeface="Arial"/>
                <a:cs typeface="Arial"/>
                <a:sym typeface="Arial"/>
              </a:rPr>
              <a:t> software vendor specializing in the creation of intelligent development tools, including IntelliJ IDEA, PyCharm, WebStorm</a:t>
            </a:r>
            <a:endParaRPr/>
          </a:p>
        </p:txBody>
      </p:sp>
      <p:sp>
        <p:nvSpPr>
          <p:cNvPr id="467" name="Google Shape;467;g26db71f84ec_0_40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26db71f84e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26db71f84e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 name="Google Shape;47;g26db71f84ec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26db71f84ec_0_5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26db71f84ec_0_5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Google Cloud Platform (GCP):</a:t>
            </a:r>
            <a:r>
              <a:rPr lang="en-US" sz="1100">
                <a:latin typeface="Arial"/>
                <a:ea typeface="Arial"/>
                <a:cs typeface="Arial"/>
                <a:sym typeface="Arial"/>
              </a:rPr>
              <a:t> Is a suite of cloud computing services offered by Google</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Amazon Web Services (AWS):</a:t>
            </a:r>
            <a:r>
              <a:rPr lang="en-US" sz="1100">
                <a:latin typeface="Arial"/>
                <a:ea typeface="Arial"/>
                <a:cs typeface="Arial"/>
                <a:sym typeface="Arial"/>
              </a:rPr>
              <a:t> offers reliable, scalable, and inexpensive cloud computing services</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Kubernetes:</a:t>
            </a:r>
            <a:r>
              <a:rPr lang="en-US" sz="1100">
                <a:latin typeface="Arial"/>
                <a:ea typeface="Arial"/>
                <a:cs typeface="Arial"/>
                <a:sym typeface="Arial"/>
              </a:rPr>
              <a:t> is an open-source system for automating deployment, scaling, and management of containerized applications.</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Jenkins:</a:t>
            </a:r>
            <a:r>
              <a:rPr lang="en-US" sz="1100">
                <a:latin typeface="Arial"/>
                <a:ea typeface="Arial"/>
                <a:cs typeface="Arial"/>
                <a:sym typeface="Arial"/>
              </a:rPr>
              <a:t> is an automation server which enables developers around the world to reliably build, test, and deploy their software</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Ansible:</a:t>
            </a:r>
            <a:r>
              <a:rPr lang="en-US" sz="1100">
                <a:latin typeface="Arial"/>
                <a:ea typeface="Arial"/>
                <a:cs typeface="Arial"/>
                <a:sym typeface="Arial"/>
              </a:rPr>
              <a:t> is an IT automation platform that makes your applications and systems easier to deploy and maintain. Automate everything from code to infrastructure.</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TensorFlow Serving:</a:t>
            </a:r>
            <a:r>
              <a:rPr lang="en-US" sz="1100">
                <a:latin typeface="Arial"/>
                <a:ea typeface="Arial"/>
                <a:cs typeface="Arial"/>
                <a:sym typeface="Arial"/>
              </a:rPr>
              <a:t> is a flexible, high-performance serving system for machine learning models, designed for production environments</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Amazon Sagemaker Hosting:</a:t>
            </a:r>
            <a:r>
              <a:rPr lang="en-US" sz="1100">
                <a:latin typeface="Arial"/>
                <a:ea typeface="Arial"/>
                <a:cs typeface="Arial"/>
                <a:sym typeface="Arial"/>
              </a:rPr>
              <a:t> is a model hosting environment available through Amazon Sagemaker</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DataRobot:</a:t>
            </a:r>
            <a:r>
              <a:rPr lang="en-US" sz="1100">
                <a:latin typeface="Arial"/>
                <a:ea typeface="Arial"/>
                <a:cs typeface="Arial"/>
                <a:sym typeface="Arial"/>
              </a:rPr>
              <a:t> is an AI platform that can accelerate and democratize data science by automating the end-to-end journey from data to value. Allows to deploy AI applications at scale</a:t>
            </a:r>
            <a:endParaRPr/>
          </a:p>
        </p:txBody>
      </p:sp>
      <p:sp>
        <p:nvSpPr>
          <p:cNvPr id="601" name="Google Shape;601;g26db71f84ec_0_54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26db71f84ec_0_7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26db71f84ec_0_7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this class we will be using the following  tech stack and the tutorials and examples will cover these topics</a:t>
            </a:r>
            <a:endParaRPr/>
          </a:p>
        </p:txBody>
      </p:sp>
      <p:sp>
        <p:nvSpPr>
          <p:cNvPr id="767" name="Google Shape;767;g26db71f84ec_0_70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26db71f84ec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26db71f84ec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 name="Google Shape;56;g26db71f84ec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extLst>
      <p:ext uri="{BB962C8B-B14F-4D97-AF65-F5344CB8AC3E}">
        <p14:creationId xmlns:p14="http://schemas.microsoft.com/office/powerpoint/2010/main" val="39942878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26db71f84ec_0_7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26db71f84ec_0_7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37" name="Google Shape;837;g26db71f84ec_0_7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extLst>
      <p:ext uri="{BB962C8B-B14F-4D97-AF65-F5344CB8AC3E}">
        <p14:creationId xmlns:p14="http://schemas.microsoft.com/office/powerpoint/2010/main" val="2218222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26db71f84ec_0_7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26db71f84ec_0_7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37" name="Google Shape;837;g26db71f84ec_0_7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extLst>
      <p:ext uri="{BB962C8B-B14F-4D97-AF65-F5344CB8AC3E}">
        <p14:creationId xmlns:p14="http://schemas.microsoft.com/office/powerpoint/2010/main" val="19162951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277e5950d4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277e5950d48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6" name="Google Shape;846;g277e5950d48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277e5950d48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277e5950d48_0_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9" name="Google Shape;859;g277e5950d48_0_5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26db71f84ec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26db71f84ec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 name="Google Shape;56;g26db71f84ec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extLst>
      <p:ext uri="{BB962C8B-B14F-4D97-AF65-F5344CB8AC3E}">
        <p14:creationId xmlns:p14="http://schemas.microsoft.com/office/powerpoint/2010/main" val="25511534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26db71f84ec_0_8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26db71f84ec_0_8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8" name="Google Shape;878;g26db71f84ec_0_8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26db71f84ec_0_8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26db71f84ec_0_8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6" name="Google Shape;886;g26db71f84ec_0_8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26db71f84e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26db71f84e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 name="Google Shape;47;g26db71f84ec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extLst>
      <p:ext uri="{BB962C8B-B14F-4D97-AF65-F5344CB8AC3E}">
        <p14:creationId xmlns:p14="http://schemas.microsoft.com/office/powerpoint/2010/main" val="1580742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26db71f84ec_0_8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26db71f84ec_0_8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8" name="Google Shape;898;g26db71f84ec_0_8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26db71f84ec_0_8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26db71f84ec_0_8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98" name="Google Shape;898;g26db71f84ec_0_8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extLst>
      <p:ext uri="{BB962C8B-B14F-4D97-AF65-F5344CB8AC3E}">
        <p14:creationId xmlns:p14="http://schemas.microsoft.com/office/powerpoint/2010/main" val="2065864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26db71f84ec_0_8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26db71f84ec_0_8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8" name="Google Shape;898;g26db71f84ec_0_8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extLst>
      <p:ext uri="{BB962C8B-B14F-4D97-AF65-F5344CB8AC3E}">
        <p14:creationId xmlns:p14="http://schemas.microsoft.com/office/powerpoint/2010/main" val="22060805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26db71f84ec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26db71f84ec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 name="Google Shape;56;g26db71f84ec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extLst>
      <p:ext uri="{BB962C8B-B14F-4D97-AF65-F5344CB8AC3E}">
        <p14:creationId xmlns:p14="http://schemas.microsoft.com/office/powerpoint/2010/main" val="26216226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26db71f84ec_0_8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26db71f84ec_0_8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5" name="Google Shape;915;g26db71f84ec_0_85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26db71f84ec_0_8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26db71f84ec_0_8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3" name="Google Shape;923;g26db71f84ec_0_8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26db71f84ec_0_8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26db71f84ec_0_8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3" name="Google Shape;923;g26db71f84ec_0_8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extLst>
      <p:ext uri="{BB962C8B-B14F-4D97-AF65-F5344CB8AC3E}">
        <p14:creationId xmlns:p14="http://schemas.microsoft.com/office/powerpoint/2010/main" val="37655036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26db71f84ec_0_8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26db71f84ec_0_8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u="sng">
                <a:solidFill>
                  <a:schemeClr val="hlink"/>
                </a:solidFill>
                <a:hlinkClick r:id="rId3"/>
              </a:rPr>
              <a:t>https://harvard-iacs.github.io/2023-AC215/</a:t>
            </a:r>
            <a:endParaRPr/>
          </a:p>
          <a:p>
            <a:pPr marL="0" lvl="0" indent="0" algn="l" rtl="0">
              <a:spcBef>
                <a:spcPts val="0"/>
              </a:spcBef>
              <a:spcAft>
                <a:spcPts val="0"/>
              </a:spcAft>
              <a:buNone/>
            </a:pPr>
            <a:r>
              <a:rPr lang="en-US" u="sng">
                <a:solidFill>
                  <a:schemeClr val="hlink"/>
                </a:solidFill>
                <a:hlinkClick r:id="rId4"/>
              </a:rPr>
              <a:t>https://edstem.org/us/courses/42775/discussion/</a:t>
            </a:r>
            <a:r>
              <a:rPr lang="en-US"/>
              <a:t> </a:t>
            </a:r>
            <a:endParaRPr/>
          </a:p>
        </p:txBody>
      </p:sp>
      <p:sp>
        <p:nvSpPr>
          <p:cNvPr id="931" name="Google Shape;931;g26db71f84ec_0_8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26db71f84ec_0_8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26db71f84ec_0_8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4" name="Google Shape;944;g26db71f84ec_0_87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26db71f84ec_0_8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26db71f84ec_0_88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2" name="Google Shape;952;g26db71f84ec_0_88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26db71f84ec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26db71f84ec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 name="Google Shape;56;g26db71f84ec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26db71f84ec_0_8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26db71f84ec_0_8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960" name="Google Shape;960;g26db71f84ec_0_89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26db71f84ec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26db71f84ec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 name="Google Shape;56;g26db71f84ec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spTree>
    <p:extLst>
      <p:ext uri="{BB962C8B-B14F-4D97-AF65-F5344CB8AC3E}">
        <p14:creationId xmlns:p14="http://schemas.microsoft.com/office/powerpoint/2010/main" val="25166468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26db71f84ec_0_9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26db71f84ec_0_9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7" name="Google Shape;977;g26db71f84ec_0_90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2772bf68603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4" name="Google Shape;984;g2772bf68603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5" name="Google Shape;985;g2772bf68603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2772bf68603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 name="Google Shape;994;g2772bf68603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5" name="Google Shape;995;g2772bf68603_0_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2772bf68603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2772bf68603_0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3" name="Google Shape;1003;g2772bf68603_0_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2772bf68603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2772bf68603_0_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1" name="Google Shape;1011;g2772bf68603_0_5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26db71f84ec_0_9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26db71f84ec_0_9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8" name="Google Shape;1018;g26db71f84ec_0_9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26db71f84ec_0_9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26db71f84ec_0_9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5" name="Google Shape;1045;g26db71f84ec_0_9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26db50e4d1a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6" name="Google Shape;1066;g26db50e4d1a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PP: Add a slide to point to the tutorials </a:t>
            </a:r>
            <a:endParaRPr/>
          </a:p>
          <a:p>
            <a:pPr marL="0" lvl="0" indent="0" algn="l" rtl="0">
              <a:spcBef>
                <a:spcPts val="0"/>
              </a:spcBef>
              <a:spcAft>
                <a:spcPts val="0"/>
              </a:spcAft>
              <a:buNone/>
            </a:pPr>
            <a:endParaRPr/>
          </a:p>
        </p:txBody>
      </p:sp>
      <p:sp>
        <p:nvSpPr>
          <p:cNvPr id="1067" name="Google Shape;1067;g26db50e4d1a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6db71f84ec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6db71f84ec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1"/>
              <a:t>runwayml</a:t>
            </a:r>
            <a:r>
              <a:rPr lang="en-US"/>
              <a:t>: Magical AI tools, realtime collaboration, precision editing, and more. Your next-generation video creation suite.</a:t>
            </a:r>
            <a:endParaRPr/>
          </a:p>
          <a:p>
            <a:pPr marL="0" lvl="0" indent="0" algn="l" rtl="0">
              <a:spcBef>
                <a:spcPts val="0"/>
              </a:spcBef>
              <a:spcAft>
                <a:spcPts val="0"/>
              </a:spcAft>
              <a:buClr>
                <a:schemeClr val="dk1"/>
              </a:buClr>
              <a:buSzPts val="1100"/>
              <a:buFont typeface="Arial"/>
              <a:buNone/>
            </a:pPr>
            <a:r>
              <a:rPr lang="en-US" b="1"/>
              <a:t>DataBot:</a:t>
            </a:r>
            <a:r>
              <a:rPr lang="en-US"/>
              <a:t> is the protocol droid designed</a:t>
            </a:r>
            <a:endParaRPr/>
          </a:p>
          <a:p>
            <a:pPr marL="0" lvl="0" indent="0" algn="l" rtl="0">
              <a:spcBef>
                <a:spcPts val="0"/>
              </a:spcBef>
              <a:spcAft>
                <a:spcPts val="0"/>
              </a:spcAft>
              <a:buClr>
                <a:schemeClr val="dk1"/>
              </a:buClr>
              <a:buSzPts val="1100"/>
              <a:buFont typeface="Arial"/>
              <a:buNone/>
            </a:pPr>
            <a:r>
              <a:rPr lang="en-US"/>
              <a:t>to serve you. It answers with its voice to your requests</a:t>
            </a:r>
            <a:endParaRPr/>
          </a:p>
          <a:p>
            <a:pPr marL="0" lvl="0" indent="0" algn="l" rtl="0">
              <a:spcBef>
                <a:spcPts val="0"/>
              </a:spcBef>
              <a:spcAft>
                <a:spcPts val="0"/>
              </a:spcAft>
              <a:buClr>
                <a:schemeClr val="dk1"/>
              </a:buClr>
              <a:buSzPts val="1100"/>
              <a:buFont typeface="Arial"/>
              <a:buNone/>
            </a:pPr>
            <a:r>
              <a:rPr lang="en-US"/>
              <a:t>upon topic you are interested in.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65" name="Google Shape;65;g26db71f84ec_0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6db71f84ec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6db71f84ec_0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g26db71f84ec_0_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6db71f84ec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6db71f84ec_0_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g26db71f84ec_0_3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6db71f84ec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6db71f84ec_0_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g26db71f84ec_0_3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extLst>
      <p:ext uri="{BB962C8B-B14F-4D97-AF65-F5344CB8AC3E}">
        <p14:creationId xmlns:p14="http://schemas.microsoft.com/office/powerpoint/2010/main" val="4226839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6db71f84ec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6db71f84ec_0_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solidFill>
                  <a:srgbClr val="1A202C"/>
                </a:solidFill>
                <a:latin typeface="Merriweather"/>
                <a:ea typeface="Merriweather"/>
                <a:cs typeface="Merriweather"/>
                <a:sym typeface="Merriweather"/>
              </a:rPr>
              <a:t>International Data Corporation (IDC) </a:t>
            </a:r>
            <a:endParaRPr>
              <a:solidFill>
                <a:srgbClr val="1A202C"/>
              </a:solidFill>
              <a:latin typeface="Merriweather"/>
              <a:ea typeface="Merriweather"/>
              <a:cs typeface="Merriweather"/>
              <a:sym typeface="Merriweather"/>
            </a:endParaRPr>
          </a:p>
          <a:p>
            <a:pPr marL="0" lvl="0" indent="0" algn="l" rtl="0">
              <a:spcBef>
                <a:spcPts val="0"/>
              </a:spcBef>
              <a:spcAft>
                <a:spcPts val="0"/>
              </a:spcAft>
              <a:buNone/>
            </a:pPr>
            <a:endParaRPr>
              <a:solidFill>
                <a:srgbClr val="1A202C"/>
              </a:solidFill>
              <a:latin typeface="Merriweather"/>
              <a:ea typeface="Merriweather"/>
              <a:cs typeface="Merriweather"/>
              <a:sym typeface="Merriweather"/>
            </a:endParaRPr>
          </a:p>
          <a:p>
            <a:pPr marL="0" lvl="0" indent="0" algn="l" rtl="0">
              <a:spcBef>
                <a:spcPts val="0"/>
              </a:spcBef>
              <a:spcAft>
                <a:spcPts val="0"/>
              </a:spcAft>
              <a:buNone/>
            </a:pPr>
            <a:endParaRPr>
              <a:solidFill>
                <a:srgbClr val="1A202C"/>
              </a:solidFill>
              <a:latin typeface="Merriweather"/>
              <a:ea typeface="Merriweather"/>
              <a:cs typeface="Merriweather"/>
              <a:sym typeface="Merriweather"/>
            </a:endParaRPr>
          </a:p>
          <a:p>
            <a:pPr marL="0" lvl="0" indent="0" algn="l" rtl="0">
              <a:spcBef>
                <a:spcPts val="0"/>
              </a:spcBef>
              <a:spcAft>
                <a:spcPts val="0"/>
              </a:spcAft>
              <a:buNone/>
            </a:pPr>
            <a:r>
              <a:rPr lang="en-US" u="sng">
                <a:solidFill>
                  <a:schemeClr val="hlink"/>
                </a:solidFill>
                <a:latin typeface="Merriweather"/>
                <a:ea typeface="Merriweather"/>
                <a:cs typeface="Merriweather"/>
                <a:sym typeface="Merriweather"/>
                <a:hlinkClick r:id="rId3"/>
              </a:rPr>
              <a:t>https://venturebeat.com/ai/idc-for-1-in-4-companies-half-of-all-ai-projects-fail/</a:t>
            </a:r>
            <a:r>
              <a:rPr lang="en-US">
                <a:solidFill>
                  <a:srgbClr val="1A202C"/>
                </a:solidFill>
                <a:latin typeface="Merriweather"/>
                <a:ea typeface="Merriweather"/>
                <a:cs typeface="Merriweather"/>
                <a:sym typeface="Merriweather"/>
              </a:rPr>
              <a:t>: Despite enterprises’ best efforts, painless AI deployments appear destined to remain elusive for all but the most dogged adopters. A recent </a:t>
            </a:r>
            <a:r>
              <a:rPr lang="en-US" u="sng">
                <a:solidFill>
                  <a:srgbClr val="1010BC"/>
                </a:solidFill>
                <a:latin typeface="Merriweather"/>
                <a:ea typeface="Merriweather"/>
                <a:cs typeface="Merriweather"/>
                <a:sym typeface="Merriweather"/>
                <a:hlinkClick r:id="rId4">
                  <a:extLst>
                    <a:ext uri="{A12FA001-AC4F-418D-AE19-62706E023703}">
                      <ahyp:hlinkClr xmlns:ahyp="http://schemas.microsoft.com/office/drawing/2018/hyperlinkcolor" val="tx"/>
                    </a:ext>
                  </a:extLst>
                </a:hlinkClick>
              </a:rPr>
              <a:t>study</a:t>
            </a:r>
            <a:r>
              <a:rPr lang="en-US">
                <a:solidFill>
                  <a:srgbClr val="1A202C"/>
                </a:solidFill>
                <a:latin typeface="Merriweather"/>
                <a:ea typeface="Merriweather"/>
                <a:cs typeface="Merriweather"/>
                <a:sym typeface="Merriweather"/>
              </a:rPr>
              <a:t> conducted by analysts at International Data Corporation (IDC) found that of the organizations already using AI, only 25% have developed an “enterprise-wide” AI strategy, and it found that among those in the process of deploying AI, a substantial number of projects are doomed to fail.</a:t>
            </a:r>
            <a:endParaRPr>
              <a:solidFill>
                <a:srgbClr val="1A202C"/>
              </a:solidFill>
              <a:latin typeface="Merriweather"/>
              <a:ea typeface="Merriweather"/>
              <a:cs typeface="Merriweather"/>
              <a:sym typeface="Merriweather"/>
            </a:endParaRPr>
          </a:p>
          <a:p>
            <a:pPr marL="0" lvl="0" indent="0" algn="l" rtl="0">
              <a:lnSpc>
                <a:spcPct val="115000"/>
              </a:lnSpc>
              <a:spcBef>
                <a:spcPts val="1200"/>
              </a:spcBef>
              <a:spcAft>
                <a:spcPts val="0"/>
              </a:spcAft>
              <a:buClr>
                <a:schemeClr val="dk1"/>
              </a:buClr>
              <a:buSzPts val="1100"/>
              <a:buFont typeface="Arial"/>
              <a:buNone/>
            </a:pPr>
            <a:r>
              <a:rPr lang="en-US">
                <a:solidFill>
                  <a:srgbClr val="1A202C"/>
                </a:solidFill>
                <a:latin typeface="Merriweather"/>
                <a:ea typeface="Merriweather"/>
                <a:cs typeface="Merriweather"/>
                <a:sym typeface="Merriweather"/>
              </a:rPr>
              <a:t>IDC’s Artificial Intelligence Global Adoption Trends &amp; Strategies report, which was published today, summarizes the results of a May 2019 survey of 2,473 organizations that use AI solutions in their operations. It chiefly focused on respondents’ AI strategy, culture, and implementation challenges, as well as their AI data readiness initiatives and the production deployment trends expected to experience growth in the next two years.</a:t>
            </a:r>
            <a:endParaRPr>
              <a:solidFill>
                <a:srgbClr val="1A202C"/>
              </a:solidFill>
              <a:latin typeface="Merriweather"/>
              <a:ea typeface="Merriweather"/>
              <a:cs typeface="Merriweather"/>
              <a:sym typeface="Merriweather"/>
            </a:endParaRPr>
          </a:p>
          <a:p>
            <a:pPr marL="0" lvl="0" indent="0" algn="l" rtl="0">
              <a:spcBef>
                <a:spcPts val="1200"/>
              </a:spcBef>
              <a:spcAft>
                <a:spcPts val="0"/>
              </a:spcAft>
              <a:buNone/>
            </a:pPr>
            <a:endParaRPr>
              <a:solidFill>
                <a:srgbClr val="1A202C"/>
              </a:solidFill>
              <a:latin typeface="Merriweather"/>
              <a:ea typeface="Merriweather"/>
              <a:cs typeface="Merriweather"/>
              <a:sym typeface="Merriweather"/>
            </a:endParaRPr>
          </a:p>
        </p:txBody>
      </p:sp>
      <p:sp>
        <p:nvSpPr>
          <p:cNvPr id="93" name="Google Shape;93;g26db71f84ec_0_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Clr>
                <a:schemeClr val="dk1"/>
              </a:buClr>
              <a:buSzPts val="6000"/>
              <a:buFont typeface="Karla"/>
              <a:buNone/>
              <a:defRPr sz="6000" b="0" i="0" u="none" strike="noStrike" cap="none">
                <a:solidFill>
                  <a:schemeClr val="dk1"/>
                </a:solidFill>
                <a:latin typeface="Karla"/>
                <a:ea typeface="Karla"/>
                <a:cs typeface="Karla"/>
                <a:sym typeface="Karl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 name="Google Shape;15;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spcBef>
                <a:spcPts val="36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6" name="Google Shape;16;p2"/>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269240" y="90725"/>
            <a:ext cx="10780678" cy="68143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3200"/>
              <a:buFont typeface="Arial"/>
              <a:buNone/>
              <a:defRPr sz="3200" b="0" i="0" u="none" strike="noStrike" cap="none">
                <a:solidFill>
                  <a:schemeClr val="tx1">
                    <a:lumMod val="75000"/>
                    <a:lumOff val="25000"/>
                  </a:schemeClr>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21" name="Google Shape;21;p3"/>
          <p:cNvSpPr txBox="1">
            <a:spLocks noGrp="1"/>
          </p:cNvSpPr>
          <p:nvPr>
            <p:ph type="body" idx="1"/>
          </p:nvPr>
        </p:nvSpPr>
        <p:spPr>
          <a:xfrm>
            <a:off x="645160" y="1253331"/>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tx1">
                    <a:lumMod val="75000"/>
                    <a:lumOff val="25000"/>
                  </a:schemeClr>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dirty="0"/>
          </a:p>
        </p:txBody>
      </p:sp>
      <p:sp>
        <p:nvSpPr>
          <p:cNvPr id="22" name="Google Shape;22;p3"/>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25" name="Google Shape;25;p3"/>
          <p:cNvCxnSpPr/>
          <p:nvPr/>
        </p:nvCxnSpPr>
        <p:spPr>
          <a:xfrm>
            <a:off x="0" y="772160"/>
            <a:ext cx="12192000" cy="0"/>
          </a:xfrm>
          <a:prstGeom prst="straightConnector1">
            <a:avLst/>
          </a:prstGeom>
          <a:noFill/>
          <a:ln w="28575" cap="flat" cmpd="sng">
            <a:solidFill>
              <a:srgbClr val="3F3F3F"/>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6"/>
        <p:cNvGrpSpPr/>
        <p:nvPr/>
      </p:nvGrpSpPr>
      <p:grpSpPr>
        <a:xfrm>
          <a:off x="0" y="0"/>
          <a:ext cx="0" cy="0"/>
          <a:chOff x="0" y="0"/>
          <a:chExt cx="0" cy="0"/>
        </a:xfrm>
      </p:grpSpPr>
      <p:sp>
        <p:nvSpPr>
          <p:cNvPr id="27" name="Google Shape;27;p4"/>
          <p:cNvSpPr txBox="1">
            <a:spLocks noGrp="1"/>
          </p:cNvSpPr>
          <p:nvPr>
            <p:ph type="ctrTitle"/>
          </p:nvPr>
        </p:nvSpPr>
        <p:spPr>
          <a:xfrm>
            <a:off x="914400" y="1694902"/>
            <a:ext cx="10363200" cy="14700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rgbClr val="0C0C0C"/>
              </a:buClr>
              <a:buSzPts val="3400"/>
              <a:buFont typeface="Karla"/>
              <a:buNone/>
              <a:defRPr sz="3400" b="0" i="0" u="none" strike="noStrike" cap="none">
                <a:solidFill>
                  <a:srgbClr val="0C0C0C"/>
                </a:solidFill>
                <a:latin typeface="Karla"/>
                <a:ea typeface="Karla"/>
                <a:cs typeface="Karla"/>
                <a:sym typeface="Karl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 name="Google Shape;28;p4"/>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1" name="Google Shape;31;p4"/>
          <p:cNvSpPr txBox="1"/>
          <p:nvPr/>
        </p:nvSpPr>
        <p:spPr>
          <a:xfrm>
            <a:off x="914400" y="4215645"/>
            <a:ext cx="10192871"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0" i="0" u="none" strike="noStrike" cap="none" dirty="0">
                <a:solidFill>
                  <a:srgbClr val="0C0C0C"/>
                </a:solidFill>
                <a:latin typeface="Karla"/>
                <a:ea typeface="Karla"/>
                <a:cs typeface="Karla"/>
                <a:sym typeface="Karla"/>
              </a:rPr>
              <a:t>Pavlos Protopapas</a:t>
            </a:r>
            <a:endParaRPr dirty="0"/>
          </a:p>
          <a:p>
            <a:pPr marL="0" marR="0" lvl="0" indent="0" algn="ctr" rtl="0">
              <a:spcBef>
                <a:spcPts val="0"/>
              </a:spcBef>
              <a:spcAft>
                <a:spcPts val="0"/>
              </a:spcAft>
              <a:buNone/>
            </a:pPr>
            <a:r>
              <a:rPr lang="en-US" sz="1600" b="0" i="0" u="none" strike="noStrike" cap="none" dirty="0">
                <a:solidFill>
                  <a:srgbClr val="0C0C0C"/>
                </a:solidFill>
                <a:latin typeface="Karla"/>
                <a:ea typeface="Karla"/>
                <a:cs typeface="Karla"/>
                <a:sym typeface="Karla"/>
              </a:rPr>
              <a:t>SEAS/Harvard</a:t>
            </a:r>
            <a:endParaRPr sz="1600" b="0" i="0" u="none" strike="noStrike" cap="none" dirty="0">
              <a:solidFill>
                <a:srgbClr val="0C0C0C"/>
              </a:solidFill>
              <a:latin typeface="Karla"/>
              <a:ea typeface="Karla"/>
              <a:cs typeface="Karla"/>
              <a:sym typeface="Karla"/>
            </a:endParaRPr>
          </a:p>
        </p:txBody>
      </p:sp>
      <p:pic>
        <p:nvPicPr>
          <p:cNvPr id="34" name="Google Shape;34;p4" descr="harvard.png"/>
          <p:cNvPicPr preferRelativeResize="0"/>
          <p:nvPr userDrawn="1"/>
        </p:nvPicPr>
        <p:blipFill rotWithShape="1">
          <a:blip r:embed="rId2">
            <a:alphaModFix/>
          </a:blip>
          <a:srcRect/>
          <a:stretch/>
        </p:blipFill>
        <p:spPr>
          <a:xfrm>
            <a:off x="428315" y="5974248"/>
            <a:ext cx="682856" cy="747229"/>
          </a:xfrm>
          <a:prstGeom prst="rect">
            <a:avLst/>
          </a:prstGeom>
          <a:noFill/>
          <a:ln>
            <a:noFill/>
          </a:ln>
        </p:spPr>
      </p:pic>
      <p:sp>
        <p:nvSpPr>
          <p:cNvPr id="35" name="Google Shape;35;p4"/>
          <p:cNvSpPr/>
          <p:nvPr/>
        </p:nvSpPr>
        <p:spPr>
          <a:xfrm>
            <a:off x="5387184" y="3459656"/>
            <a:ext cx="1295898" cy="647949"/>
          </a:xfrm>
          <a:prstGeom prst="rect">
            <a:avLst/>
          </a:prstGeom>
          <a:solidFill>
            <a:srgbClr val="940D2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0" i="0" u="none" strike="noStrike" cap="none">
                <a:solidFill>
                  <a:schemeClr val="lt1"/>
                </a:solidFill>
                <a:latin typeface="Karla"/>
                <a:ea typeface="Karla"/>
                <a:cs typeface="Karla"/>
                <a:sym typeface="Karla"/>
              </a:rPr>
              <a:t>AC2</a:t>
            </a:r>
            <a:r>
              <a:rPr lang="en-US" sz="2800">
                <a:solidFill>
                  <a:schemeClr val="lt1"/>
                </a:solidFill>
                <a:latin typeface="Karla"/>
                <a:ea typeface="Karla"/>
                <a:cs typeface="Karla"/>
                <a:sym typeface="Karla"/>
              </a:rPr>
              <a:t>1</a:t>
            </a:r>
            <a:r>
              <a:rPr lang="en-US" sz="2800" b="0" i="0" u="none" strike="noStrike" cap="none">
                <a:solidFill>
                  <a:schemeClr val="lt1"/>
                </a:solidFill>
                <a:latin typeface="Karla"/>
                <a:ea typeface="Karla"/>
                <a:cs typeface="Karla"/>
                <a:sym typeface="Karla"/>
              </a:rPr>
              <a:t>5</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6"/>
        <p:cNvGrpSpPr/>
        <p:nvPr/>
      </p:nvGrpSpPr>
      <p:grpSpPr>
        <a:xfrm>
          <a:off x="0" y="0"/>
          <a:ext cx="0" cy="0"/>
          <a:chOff x="0" y="0"/>
          <a:chExt cx="0" cy="0"/>
        </a:xfrm>
      </p:grpSpPr>
      <p:sp>
        <p:nvSpPr>
          <p:cNvPr id="37" name="Google Shape;37;p5"/>
          <p:cNvSpPr txBox="1">
            <a:spLocks noGrp="1"/>
          </p:cNvSpPr>
          <p:nvPr>
            <p:ph type="sldNum" idx="12"/>
          </p:nvPr>
        </p:nvSpPr>
        <p:spPr>
          <a:xfrm>
            <a:off x="11460410" y="6333189"/>
            <a:ext cx="731700" cy="524700"/>
          </a:xfrm>
          <a:prstGeom prst="rect">
            <a:avLst/>
          </a:prstGeom>
        </p:spPr>
        <p:txBody>
          <a:bodyPr spcFirstLastPara="1" wrap="square" lIns="91425" tIns="45700" rIns="91425" bIns="4570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s://www.idc.com/"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6.png"/><Relationship Id="rId3" Type="http://schemas.openxmlformats.org/officeDocument/2006/relationships/image" Target="../media/image4.png"/><Relationship Id="rId7" Type="http://schemas.openxmlformats.org/officeDocument/2006/relationships/image" Target="../media/image9.png"/><Relationship Id="rId12"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4.png"/><Relationship Id="rId5" Type="http://schemas.openxmlformats.org/officeDocument/2006/relationships/image" Target="../media/image7.png"/><Relationship Id="rId10" Type="http://schemas.openxmlformats.org/officeDocument/2006/relationships/image" Target="../media/image13.png"/><Relationship Id="rId4" Type="http://schemas.openxmlformats.org/officeDocument/2006/relationships/image" Target="../media/image5.png"/><Relationship Id="rId9" Type="http://schemas.openxmlformats.org/officeDocument/2006/relationships/image" Target="../media/image12.png"/><Relationship Id="rId1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4.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17.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5.png"/><Relationship Id="rId9" Type="http://schemas.openxmlformats.org/officeDocument/2006/relationships/image" Target="../media/image22.png"/><Relationship Id="rId14" Type="http://schemas.openxmlformats.org/officeDocument/2006/relationships/image" Target="../media/image27.png"/></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26" Type="http://schemas.openxmlformats.org/officeDocument/2006/relationships/image" Target="../media/image25.png"/><Relationship Id="rId3" Type="http://schemas.openxmlformats.org/officeDocument/2006/relationships/image" Target="../media/image4.png"/><Relationship Id="rId21" Type="http://schemas.openxmlformats.org/officeDocument/2006/relationships/image" Target="../media/image20.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5" Type="http://schemas.openxmlformats.org/officeDocument/2006/relationships/image" Target="../media/image24.png"/><Relationship Id="rId2" Type="http://schemas.openxmlformats.org/officeDocument/2006/relationships/notesSlide" Target="../notesSlides/notesSlide18.xml"/><Relationship Id="rId16" Type="http://schemas.openxmlformats.org/officeDocument/2006/relationships/image" Target="../media/image39.png"/><Relationship Id="rId20" Type="http://schemas.openxmlformats.org/officeDocument/2006/relationships/image" Target="../media/image43.png"/><Relationship Id="rId29"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34.png"/><Relationship Id="rId24" Type="http://schemas.openxmlformats.org/officeDocument/2006/relationships/image" Target="../media/image23.png"/><Relationship Id="rId5" Type="http://schemas.openxmlformats.org/officeDocument/2006/relationships/image" Target="../media/image18.png"/><Relationship Id="rId15" Type="http://schemas.openxmlformats.org/officeDocument/2006/relationships/image" Target="../media/image38.png"/><Relationship Id="rId23" Type="http://schemas.openxmlformats.org/officeDocument/2006/relationships/image" Target="../media/image22.png"/><Relationship Id="rId28" Type="http://schemas.openxmlformats.org/officeDocument/2006/relationships/image" Target="../media/image27.png"/><Relationship Id="rId10" Type="http://schemas.openxmlformats.org/officeDocument/2006/relationships/image" Target="../media/image33.png"/><Relationship Id="rId19" Type="http://schemas.openxmlformats.org/officeDocument/2006/relationships/image" Target="../media/image42.png"/><Relationship Id="rId4" Type="http://schemas.openxmlformats.org/officeDocument/2006/relationships/image" Target="../media/image5.png"/><Relationship Id="rId9" Type="http://schemas.openxmlformats.org/officeDocument/2006/relationships/image" Target="../media/image32.png"/><Relationship Id="rId14" Type="http://schemas.openxmlformats.org/officeDocument/2006/relationships/image" Target="../media/image37.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s>
</file>

<file path=ppt/slides/_rels/slide19.xml.rels><?xml version="1.0" encoding="UTF-8" standalone="yes"?>
<Relationships xmlns="http://schemas.openxmlformats.org/package/2006/relationships"><Relationship Id="rId13" Type="http://schemas.openxmlformats.org/officeDocument/2006/relationships/image" Target="../media/image50.png"/><Relationship Id="rId18" Type="http://schemas.openxmlformats.org/officeDocument/2006/relationships/image" Target="../media/image32.png"/><Relationship Id="rId26" Type="http://schemas.openxmlformats.org/officeDocument/2006/relationships/image" Target="../media/image40.png"/><Relationship Id="rId39" Type="http://schemas.openxmlformats.org/officeDocument/2006/relationships/image" Target="../media/image29.png"/><Relationship Id="rId21" Type="http://schemas.openxmlformats.org/officeDocument/2006/relationships/image" Target="../media/image35.png"/><Relationship Id="rId34" Type="http://schemas.openxmlformats.org/officeDocument/2006/relationships/image" Target="../media/image24.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31.png"/><Relationship Id="rId25" Type="http://schemas.openxmlformats.org/officeDocument/2006/relationships/image" Target="../media/image39.png"/><Relationship Id="rId33" Type="http://schemas.openxmlformats.org/officeDocument/2006/relationships/image" Target="../media/image23.png"/><Relationship Id="rId38" Type="http://schemas.openxmlformats.org/officeDocument/2006/relationships/image" Target="../media/image28.png"/><Relationship Id="rId2" Type="http://schemas.openxmlformats.org/officeDocument/2006/relationships/notesSlide" Target="../notesSlides/notesSlide19.xml"/><Relationship Id="rId16" Type="http://schemas.openxmlformats.org/officeDocument/2006/relationships/image" Target="../media/image30.png"/><Relationship Id="rId20" Type="http://schemas.openxmlformats.org/officeDocument/2006/relationships/image" Target="../media/image34.png"/><Relationship Id="rId29"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48.png"/><Relationship Id="rId24" Type="http://schemas.openxmlformats.org/officeDocument/2006/relationships/image" Target="../media/image38.png"/><Relationship Id="rId32" Type="http://schemas.openxmlformats.org/officeDocument/2006/relationships/image" Target="../media/image22.png"/><Relationship Id="rId37" Type="http://schemas.openxmlformats.org/officeDocument/2006/relationships/image" Target="../media/image27.png"/><Relationship Id="rId5" Type="http://schemas.openxmlformats.org/officeDocument/2006/relationships/image" Target="../media/image18.png"/><Relationship Id="rId15" Type="http://schemas.openxmlformats.org/officeDocument/2006/relationships/image" Target="../media/image52.png"/><Relationship Id="rId23" Type="http://schemas.openxmlformats.org/officeDocument/2006/relationships/image" Target="../media/image37.png"/><Relationship Id="rId28" Type="http://schemas.openxmlformats.org/officeDocument/2006/relationships/image" Target="../media/image42.png"/><Relationship Id="rId36" Type="http://schemas.openxmlformats.org/officeDocument/2006/relationships/image" Target="../media/image26.png"/><Relationship Id="rId10" Type="http://schemas.openxmlformats.org/officeDocument/2006/relationships/image" Target="../media/image47.png"/><Relationship Id="rId19" Type="http://schemas.openxmlformats.org/officeDocument/2006/relationships/image" Target="../media/image33.png"/><Relationship Id="rId31" Type="http://schemas.openxmlformats.org/officeDocument/2006/relationships/image" Target="../media/image21.png"/><Relationship Id="rId4" Type="http://schemas.openxmlformats.org/officeDocument/2006/relationships/image" Target="../media/image5.png"/><Relationship Id="rId9" Type="http://schemas.openxmlformats.org/officeDocument/2006/relationships/image" Target="../media/image46.png"/><Relationship Id="rId14" Type="http://schemas.openxmlformats.org/officeDocument/2006/relationships/image" Target="../media/image51.png"/><Relationship Id="rId22" Type="http://schemas.openxmlformats.org/officeDocument/2006/relationships/image" Target="../media/image36.png"/><Relationship Id="rId27" Type="http://schemas.openxmlformats.org/officeDocument/2006/relationships/image" Target="../media/image41.png"/><Relationship Id="rId30" Type="http://schemas.openxmlformats.org/officeDocument/2006/relationships/image" Target="../media/image20.png"/><Relationship Id="rId35" Type="http://schemas.openxmlformats.org/officeDocument/2006/relationships/image" Target="../media/image25.png"/><Relationship Id="rId8" Type="http://schemas.openxmlformats.org/officeDocument/2006/relationships/image" Target="../media/image45.png"/><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3" Type="http://schemas.openxmlformats.org/officeDocument/2006/relationships/image" Target="../media/image50.png"/><Relationship Id="rId18" Type="http://schemas.openxmlformats.org/officeDocument/2006/relationships/image" Target="../media/image32.png"/><Relationship Id="rId26" Type="http://schemas.openxmlformats.org/officeDocument/2006/relationships/image" Target="../media/image40.png"/><Relationship Id="rId39" Type="http://schemas.openxmlformats.org/officeDocument/2006/relationships/image" Target="../media/image21.png"/><Relationship Id="rId21" Type="http://schemas.openxmlformats.org/officeDocument/2006/relationships/image" Target="../media/image35.png"/><Relationship Id="rId34" Type="http://schemas.openxmlformats.org/officeDocument/2006/relationships/image" Target="../media/image57.png"/><Relationship Id="rId42" Type="http://schemas.openxmlformats.org/officeDocument/2006/relationships/image" Target="../media/image24.png"/><Relationship Id="rId47" Type="http://schemas.openxmlformats.org/officeDocument/2006/relationships/image" Target="../media/image29.png"/><Relationship Id="rId7" Type="http://schemas.openxmlformats.org/officeDocument/2006/relationships/image" Target="../media/image44.png"/><Relationship Id="rId2" Type="http://schemas.openxmlformats.org/officeDocument/2006/relationships/notesSlide" Target="../notesSlides/notesSlide20.xml"/><Relationship Id="rId16" Type="http://schemas.openxmlformats.org/officeDocument/2006/relationships/image" Target="../media/image30.png"/><Relationship Id="rId29"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48.png"/><Relationship Id="rId24" Type="http://schemas.openxmlformats.org/officeDocument/2006/relationships/image" Target="../media/image38.png"/><Relationship Id="rId32" Type="http://schemas.openxmlformats.org/officeDocument/2006/relationships/image" Target="../media/image55.png"/><Relationship Id="rId37" Type="http://schemas.openxmlformats.org/officeDocument/2006/relationships/image" Target="../media/image60.png"/><Relationship Id="rId40" Type="http://schemas.openxmlformats.org/officeDocument/2006/relationships/image" Target="../media/image22.png"/><Relationship Id="rId45" Type="http://schemas.openxmlformats.org/officeDocument/2006/relationships/image" Target="../media/image27.png"/><Relationship Id="rId5" Type="http://schemas.openxmlformats.org/officeDocument/2006/relationships/image" Target="../media/image18.png"/><Relationship Id="rId15" Type="http://schemas.openxmlformats.org/officeDocument/2006/relationships/image" Target="../media/image52.png"/><Relationship Id="rId23" Type="http://schemas.openxmlformats.org/officeDocument/2006/relationships/image" Target="../media/image37.png"/><Relationship Id="rId28" Type="http://schemas.openxmlformats.org/officeDocument/2006/relationships/image" Target="../media/image42.png"/><Relationship Id="rId36" Type="http://schemas.openxmlformats.org/officeDocument/2006/relationships/image" Target="../media/image59.png"/><Relationship Id="rId10" Type="http://schemas.openxmlformats.org/officeDocument/2006/relationships/image" Target="../media/image47.png"/><Relationship Id="rId19" Type="http://schemas.openxmlformats.org/officeDocument/2006/relationships/image" Target="../media/image33.png"/><Relationship Id="rId31" Type="http://schemas.openxmlformats.org/officeDocument/2006/relationships/image" Target="../media/image54.png"/><Relationship Id="rId44" Type="http://schemas.openxmlformats.org/officeDocument/2006/relationships/image" Target="../media/image26.png"/><Relationship Id="rId4" Type="http://schemas.openxmlformats.org/officeDocument/2006/relationships/image" Target="../media/image5.png"/><Relationship Id="rId9" Type="http://schemas.openxmlformats.org/officeDocument/2006/relationships/image" Target="../media/image46.png"/><Relationship Id="rId14" Type="http://schemas.openxmlformats.org/officeDocument/2006/relationships/image" Target="../media/image51.png"/><Relationship Id="rId22" Type="http://schemas.openxmlformats.org/officeDocument/2006/relationships/image" Target="../media/image36.png"/><Relationship Id="rId27" Type="http://schemas.openxmlformats.org/officeDocument/2006/relationships/image" Target="../media/image41.png"/><Relationship Id="rId30" Type="http://schemas.openxmlformats.org/officeDocument/2006/relationships/image" Target="../media/image53.png"/><Relationship Id="rId35" Type="http://schemas.openxmlformats.org/officeDocument/2006/relationships/image" Target="../media/image58.png"/><Relationship Id="rId43" Type="http://schemas.openxmlformats.org/officeDocument/2006/relationships/image" Target="../media/image25.png"/><Relationship Id="rId8" Type="http://schemas.openxmlformats.org/officeDocument/2006/relationships/image" Target="../media/image45.png"/><Relationship Id="rId3" Type="http://schemas.openxmlformats.org/officeDocument/2006/relationships/image" Target="../media/image4.png"/><Relationship Id="rId12" Type="http://schemas.openxmlformats.org/officeDocument/2006/relationships/image" Target="../media/image49.png"/><Relationship Id="rId17" Type="http://schemas.openxmlformats.org/officeDocument/2006/relationships/image" Target="../media/image31.png"/><Relationship Id="rId25" Type="http://schemas.openxmlformats.org/officeDocument/2006/relationships/image" Target="../media/image39.png"/><Relationship Id="rId33" Type="http://schemas.openxmlformats.org/officeDocument/2006/relationships/image" Target="../media/image56.png"/><Relationship Id="rId38" Type="http://schemas.openxmlformats.org/officeDocument/2006/relationships/image" Target="../media/image20.png"/><Relationship Id="rId46" Type="http://schemas.openxmlformats.org/officeDocument/2006/relationships/image" Target="../media/image28.png"/><Relationship Id="rId20" Type="http://schemas.openxmlformats.org/officeDocument/2006/relationships/image" Target="../media/image34.png"/><Relationship Id="rId41"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5.jpg"/><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s://edstem.org/us/courses/42775/discussion/" TargetMode="External"/><Relationship Id="rId5" Type="http://schemas.openxmlformats.org/officeDocument/2006/relationships/hyperlink" Target="https://harvard-iacs.github.io/2023-AC215/" TargetMode="Externa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https://docs.google.com/document/d/1ant5gfsvKD06AKgxHNY0rV_YKf49DpUfxvr7Aa550Io/edit#heading=h.4xwbkpkjeqzu"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runwayml.co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www.databot-app.com/"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arxiv.org/pdf/2011.09926.pdf"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p6"/>
          <p:cNvSpPr txBox="1">
            <a:spLocks noGrp="1"/>
          </p:cNvSpPr>
          <p:nvPr>
            <p:ph type="ctrTitle"/>
          </p:nvPr>
        </p:nvSpPr>
        <p:spPr>
          <a:xfrm>
            <a:off x="914400" y="1694902"/>
            <a:ext cx="10363200" cy="14700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3F3F3F"/>
              </a:buClr>
              <a:buSzPts val="4400"/>
              <a:buFont typeface="Arial"/>
              <a:buNone/>
            </a:pPr>
            <a:r>
              <a:rPr lang="en-US" sz="4400" b="1">
                <a:solidFill>
                  <a:srgbClr val="3F3F3F"/>
                </a:solidFill>
                <a:latin typeface="Arial"/>
                <a:ea typeface="Arial"/>
                <a:cs typeface="Arial"/>
                <a:sym typeface="Arial"/>
              </a:rPr>
              <a:t>Lecture 1: Introduction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3"/>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Motivation</a:t>
            </a:r>
            <a:endParaRPr/>
          </a:p>
        </p:txBody>
      </p:sp>
      <p:sp>
        <p:nvSpPr>
          <p:cNvPr id="105" name="Google Shape;105;p13"/>
          <p:cNvSpPr txBox="1">
            <a:spLocks noGrp="1"/>
          </p:cNvSpPr>
          <p:nvPr>
            <p:ph type="body" idx="1"/>
          </p:nvPr>
        </p:nvSpPr>
        <p:spPr>
          <a:xfrm>
            <a:off x="645150" y="1253326"/>
            <a:ext cx="10515600" cy="3289200"/>
          </a:xfrm>
          <a:prstGeom prst="rect">
            <a:avLst/>
          </a:prstGeom>
        </p:spPr>
        <p:txBody>
          <a:bodyPr spcFirstLastPara="1" wrap="square" lIns="91425" tIns="45700" rIns="91425" bIns="45700" anchor="t" anchorCtr="0">
            <a:noAutofit/>
          </a:bodyPr>
          <a:lstStyle/>
          <a:p>
            <a:pPr marL="0" lvl="0" indent="0" algn="l" rtl="0">
              <a:lnSpc>
                <a:spcPct val="115000"/>
              </a:lnSpc>
              <a:spcBef>
                <a:spcPts val="560"/>
              </a:spcBef>
              <a:spcAft>
                <a:spcPts val="0"/>
              </a:spcAft>
              <a:buNone/>
            </a:pPr>
            <a:r>
              <a:rPr lang="en-US">
                <a:solidFill>
                  <a:srgbClr val="3F3F3F"/>
                </a:solidFill>
              </a:rPr>
              <a:t>A recent International Data Corporation (</a:t>
            </a:r>
            <a:r>
              <a:rPr lang="en-US" u="sng">
                <a:solidFill>
                  <a:schemeClr val="hlink"/>
                </a:solidFill>
                <a:hlinkClick r:id="rId3"/>
              </a:rPr>
              <a:t>IDC</a:t>
            </a:r>
            <a:r>
              <a:rPr lang="en-US">
                <a:solidFill>
                  <a:srgbClr val="3F3F3F"/>
                </a:solidFill>
              </a:rPr>
              <a:t>) survey of global organizations that are already using artificial intelligence (AI) solutions found only 25% have developed an enterprise-wide AI strategy. At the same time, half the organizations surveyed see AI as a priority and two thirds are emphasizing an "AI First" culture.</a:t>
            </a:r>
            <a:endParaRPr baseline="30000">
              <a:solidFill>
                <a:srgbClr val="3F3F3F"/>
              </a:solidFill>
            </a:endParaRPr>
          </a:p>
        </p:txBody>
      </p:sp>
      <p:sp>
        <p:nvSpPr>
          <p:cNvPr id="106" name="Google Shape;106;p13"/>
          <p:cNvSpPr txBox="1"/>
          <p:nvPr/>
        </p:nvSpPr>
        <p:spPr>
          <a:xfrm>
            <a:off x="645150" y="5506350"/>
            <a:ext cx="626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IDC: </a:t>
            </a:r>
            <a:r>
              <a:rPr lang="en-US" u="sng">
                <a:solidFill>
                  <a:schemeClr val="hlink"/>
                </a:solidFill>
                <a:hlinkClick r:id="rId3"/>
              </a:rPr>
              <a:t>https://www.idc.com/</a:t>
            </a:r>
            <a:r>
              <a:rPr lang="en-US"/>
              <a:t> </a:t>
            </a:r>
            <a:endParaRPr/>
          </a:p>
        </p:txBody>
      </p:sp>
      <p:sp>
        <p:nvSpPr>
          <p:cNvPr id="107" name="Google Shape;107;p13"/>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4"/>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Data Science Series to Real World</a:t>
            </a:r>
            <a:endParaRPr/>
          </a:p>
        </p:txBody>
      </p:sp>
      <p:sp>
        <p:nvSpPr>
          <p:cNvPr id="114" name="Google Shape;114;p14"/>
          <p:cNvSpPr txBox="1">
            <a:spLocks noGrp="1"/>
          </p:cNvSpPr>
          <p:nvPr>
            <p:ph type="body" idx="1"/>
          </p:nvPr>
        </p:nvSpPr>
        <p:spPr>
          <a:xfrm>
            <a:off x="645150" y="1100930"/>
            <a:ext cx="10515600" cy="5214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sz="1800"/>
              <a:t>Data Science Series CS109 A/B</a:t>
            </a:r>
            <a:endParaRPr sz="1800"/>
          </a:p>
        </p:txBody>
      </p:sp>
      <p:grpSp>
        <p:nvGrpSpPr>
          <p:cNvPr id="115" name="Google Shape;115;p14"/>
          <p:cNvGrpSpPr/>
          <p:nvPr/>
        </p:nvGrpSpPr>
        <p:grpSpPr>
          <a:xfrm>
            <a:off x="674224" y="1780272"/>
            <a:ext cx="1824354" cy="524787"/>
            <a:chOff x="277075" y="839925"/>
            <a:chExt cx="1368300" cy="393600"/>
          </a:xfrm>
        </p:grpSpPr>
        <p:sp>
          <p:nvSpPr>
            <p:cNvPr id="116" name="Google Shape;116;p14"/>
            <p:cNvSpPr/>
            <p:nvPr/>
          </p:nvSpPr>
          <p:spPr>
            <a:xfrm>
              <a:off x="277075" y="839925"/>
              <a:ext cx="1368300" cy="393600"/>
            </a:xfrm>
            <a:prstGeom prst="rect">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 name="Google Shape;117;p14"/>
            <p:cNvSpPr txBox="1"/>
            <p:nvPr/>
          </p:nvSpPr>
          <p:spPr>
            <a:xfrm>
              <a:off x="576475" y="928250"/>
              <a:ext cx="973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Data</a:t>
              </a:r>
              <a:endParaRPr sz="1900" b="1">
                <a:solidFill>
                  <a:schemeClr val="lt1"/>
                </a:solidFill>
              </a:endParaRPr>
            </a:p>
          </p:txBody>
        </p:sp>
        <p:pic>
          <p:nvPicPr>
            <p:cNvPr id="118" name="Google Shape;118;p14"/>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119" name="Google Shape;119;p14"/>
          <p:cNvGrpSpPr/>
          <p:nvPr/>
        </p:nvGrpSpPr>
        <p:grpSpPr>
          <a:xfrm>
            <a:off x="4636528" y="1780272"/>
            <a:ext cx="1824354" cy="524787"/>
            <a:chOff x="3172675" y="839925"/>
            <a:chExt cx="1368300" cy="393600"/>
          </a:xfrm>
        </p:grpSpPr>
        <p:sp>
          <p:nvSpPr>
            <p:cNvPr id="120" name="Google Shape;120;p14"/>
            <p:cNvSpPr/>
            <p:nvPr/>
          </p:nvSpPr>
          <p:spPr>
            <a:xfrm>
              <a:off x="3172675" y="839925"/>
              <a:ext cx="1368300" cy="393600"/>
            </a:xfrm>
            <a:prstGeom prst="rect">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1" name="Google Shape;121;p14"/>
            <p:cNvSpPr txBox="1"/>
            <p:nvPr/>
          </p:nvSpPr>
          <p:spPr>
            <a:xfrm>
              <a:off x="3472075" y="928250"/>
              <a:ext cx="9960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Models</a:t>
              </a:r>
              <a:endParaRPr sz="1900" b="1">
                <a:solidFill>
                  <a:schemeClr val="lt1"/>
                </a:solidFill>
              </a:endParaRPr>
            </a:p>
          </p:txBody>
        </p:sp>
        <p:pic>
          <p:nvPicPr>
            <p:cNvPr id="122" name="Google Shape;122;p14"/>
            <p:cNvPicPr preferRelativeResize="0"/>
            <p:nvPr/>
          </p:nvPicPr>
          <p:blipFill>
            <a:blip r:embed="rId4">
              <a:alphaModFix/>
            </a:blip>
            <a:stretch>
              <a:fillRect/>
            </a:stretch>
          </p:blipFill>
          <p:spPr>
            <a:xfrm>
              <a:off x="3224176" y="915275"/>
              <a:ext cx="242900" cy="242900"/>
            </a:xfrm>
            <a:prstGeom prst="rect">
              <a:avLst/>
            </a:prstGeom>
            <a:noFill/>
            <a:ln>
              <a:noFill/>
            </a:ln>
          </p:spPr>
        </p:pic>
      </p:grpSp>
      <p:grpSp>
        <p:nvGrpSpPr>
          <p:cNvPr id="123" name="Google Shape;123;p14"/>
          <p:cNvGrpSpPr/>
          <p:nvPr/>
        </p:nvGrpSpPr>
        <p:grpSpPr>
          <a:xfrm>
            <a:off x="8598831" y="1780272"/>
            <a:ext cx="1824354" cy="524787"/>
            <a:chOff x="6068275" y="839925"/>
            <a:chExt cx="1368300" cy="393600"/>
          </a:xfrm>
        </p:grpSpPr>
        <p:sp>
          <p:nvSpPr>
            <p:cNvPr id="124" name="Google Shape;124;p14"/>
            <p:cNvSpPr/>
            <p:nvPr/>
          </p:nvSpPr>
          <p:spPr>
            <a:xfrm>
              <a:off x="6068275" y="839925"/>
              <a:ext cx="1368300" cy="393600"/>
            </a:xfrm>
            <a:prstGeom prst="rect">
              <a:avLst/>
            </a:prstGeom>
            <a:solidFill>
              <a:srgbClr val="E0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5" name="Google Shape;125;p14"/>
            <p:cNvSpPr txBox="1"/>
            <p:nvPr/>
          </p:nvSpPr>
          <p:spPr>
            <a:xfrm>
              <a:off x="6443875" y="929025"/>
              <a:ext cx="9423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Results</a:t>
              </a:r>
              <a:endParaRPr sz="1900" b="1">
                <a:solidFill>
                  <a:schemeClr val="lt1"/>
                </a:solidFill>
              </a:endParaRPr>
            </a:p>
          </p:txBody>
        </p:sp>
        <p:pic>
          <p:nvPicPr>
            <p:cNvPr id="126" name="Google Shape;126;p14"/>
            <p:cNvPicPr preferRelativeResize="0"/>
            <p:nvPr/>
          </p:nvPicPr>
          <p:blipFill>
            <a:blip r:embed="rId5">
              <a:alphaModFix/>
            </a:blip>
            <a:stretch>
              <a:fillRect/>
            </a:stretch>
          </p:blipFill>
          <p:spPr>
            <a:xfrm>
              <a:off x="6170625" y="915270"/>
              <a:ext cx="273260" cy="242900"/>
            </a:xfrm>
            <a:prstGeom prst="rect">
              <a:avLst/>
            </a:prstGeom>
            <a:noFill/>
            <a:ln>
              <a:noFill/>
            </a:ln>
          </p:spPr>
        </p:pic>
      </p:grpSp>
      <p:pic>
        <p:nvPicPr>
          <p:cNvPr id="127" name="Google Shape;127;p14"/>
          <p:cNvPicPr preferRelativeResize="0"/>
          <p:nvPr/>
        </p:nvPicPr>
        <p:blipFill>
          <a:blip r:embed="rId6">
            <a:alphaModFix/>
          </a:blip>
          <a:stretch>
            <a:fillRect/>
          </a:stretch>
        </p:blipFill>
        <p:spPr>
          <a:xfrm flipH="1">
            <a:off x="1324035" y="4941567"/>
            <a:ext cx="364332" cy="364332"/>
          </a:xfrm>
          <a:prstGeom prst="rect">
            <a:avLst/>
          </a:prstGeom>
          <a:noFill/>
          <a:ln>
            <a:noFill/>
          </a:ln>
        </p:spPr>
      </p:pic>
      <p:pic>
        <p:nvPicPr>
          <p:cNvPr id="128" name="Google Shape;128;p14"/>
          <p:cNvPicPr preferRelativeResize="0"/>
          <p:nvPr/>
        </p:nvPicPr>
        <p:blipFill>
          <a:blip r:embed="rId6">
            <a:alphaModFix/>
          </a:blip>
          <a:stretch>
            <a:fillRect/>
          </a:stretch>
        </p:blipFill>
        <p:spPr>
          <a:xfrm flipH="1">
            <a:off x="5304605" y="4941567"/>
            <a:ext cx="364332" cy="364332"/>
          </a:xfrm>
          <a:prstGeom prst="rect">
            <a:avLst/>
          </a:prstGeom>
          <a:noFill/>
          <a:ln>
            <a:noFill/>
          </a:ln>
        </p:spPr>
      </p:pic>
      <p:pic>
        <p:nvPicPr>
          <p:cNvPr id="129" name="Google Shape;129;p14"/>
          <p:cNvPicPr preferRelativeResize="0"/>
          <p:nvPr/>
        </p:nvPicPr>
        <p:blipFill>
          <a:blip r:embed="rId6">
            <a:alphaModFix/>
          </a:blip>
          <a:stretch>
            <a:fillRect/>
          </a:stretch>
        </p:blipFill>
        <p:spPr>
          <a:xfrm flipH="1">
            <a:off x="9389101" y="4941567"/>
            <a:ext cx="364332" cy="364332"/>
          </a:xfrm>
          <a:prstGeom prst="rect">
            <a:avLst/>
          </a:prstGeom>
          <a:noFill/>
          <a:ln>
            <a:noFill/>
          </a:ln>
        </p:spPr>
      </p:pic>
      <p:pic>
        <p:nvPicPr>
          <p:cNvPr id="130" name="Google Shape;130;p14"/>
          <p:cNvPicPr preferRelativeResize="0"/>
          <p:nvPr/>
        </p:nvPicPr>
        <p:blipFill>
          <a:blip r:embed="rId7">
            <a:alphaModFix/>
          </a:blip>
          <a:stretch>
            <a:fillRect/>
          </a:stretch>
        </p:blipFill>
        <p:spPr>
          <a:xfrm>
            <a:off x="1264000" y="4280867"/>
            <a:ext cx="524798" cy="524798"/>
          </a:xfrm>
          <a:prstGeom prst="rect">
            <a:avLst/>
          </a:prstGeom>
          <a:noFill/>
          <a:ln>
            <a:noFill/>
          </a:ln>
        </p:spPr>
      </p:pic>
      <p:pic>
        <p:nvPicPr>
          <p:cNvPr id="131" name="Google Shape;131;p14"/>
          <p:cNvPicPr preferRelativeResize="0"/>
          <p:nvPr/>
        </p:nvPicPr>
        <p:blipFill>
          <a:blip r:embed="rId8">
            <a:alphaModFix/>
          </a:blip>
          <a:stretch>
            <a:fillRect/>
          </a:stretch>
        </p:blipFill>
        <p:spPr>
          <a:xfrm>
            <a:off x="1384767" y="3269167"/>
            <a:ext cx="283385" cy="323868"/>
          </a:xfrm>
          <a:prstGeom prst="rect">
            <a:avLst/>
          </a:prstGeom>
          <a:noFill/>
          <a:ln>
            <a:noFill/>
          </a:ln>
        </p:spPr>
      </p:pic>
      <p:pic>
        <p:nvPicPr>
          <p:cNvPr id="132" name="Google Shape;132;p14"/>
          <p:cNvPicPr preferRelativeResize="0"/>
          <p:nvPr/>
        </p:nvPicPr>
        <p:blipFill>
          <a:blip r:embed="rId7">
            <a:alphaModFix/>
          </a:blip>
          <a:stretch>
            <a:fillRect/>
          </a:stretch>
        </p:blipFill>
        <p:spPr>
          <a:xfrm>
            <a:off x="5224367" y="4280867"/>
            <a:ext cx="524798" cy="524798"/>
          </a:xfrm>
          <a:prstGeom prst="rect">
            <a:avLst/>
          </a:prstGeom>
          <a:noFill/>
          <a:ln>
            <a:noFill/>
          </a:ln>
        </p:spPr>
      </p:pic>
      <p:pic>
        <p:nvPicPr>
          <p:cNvPr id="133" name="Google Shape;133;p14"/>
          <p:cNvPicPr preferRelativeResize="0"/>
          <p:nvPr/>
        </p:nvPicPr>
        <p:blipFill>
          <a:blip r:embed="rId9">
            <a:alphaModFix/>
          </a:blip>
          <a:stretch>
            <a:fillRect/>
          </a:stretch>
        </p:blipFill>
        <p:spPr>
          <a:xfrm>
            <a:off x="4971951" y="3269167"/>
            <a:ext cx="323868" cy="323868"/>
          </a:xfrm>
          <a:prstGeom prst="rect">
            <a:avLst/>
          </a:prstGeom>
          <a:noFill/>
          <a:ln>
            <a:noFill/>
          </a:ln>
        </p:spPr>
      </p:pic>
      <p:pic>
        <p:nvPicPr>
          <p:cNvPr id="134" name="Google Shape;134;p14"/>
          <p:cNvPicPr preferRelativeResize="0"/>
          <p:nvPr/>
        </p:nvPicPr>
        <p:blipFill>
          <a:blip r:embed="rId9">
            <a:alphaModFix/>
          </a:blip>
          <a:stretch>
            <a:fillRect/>
          </a:stretch>
        </p:blipFill>
        <p:spPr>
          <a:xfrm>
            <a:off x="5295818" y="3269167"/>
            <a:ext cx="323868" cy="323868"/>
          </a:xfrm>
          <a:prstGeom prst="rect">
            <a:avLst/>
          </a:prstGeom>
          <a:noFill/>
          <a:ln>
            <a:noFill/>
          </a:ln>
        </p:spPr>
      </p:pic>
      <p:pic>
        <p:nvPicPr>
          <p:cNvPr id="135" name="Google Shape;135;p14"/>
          <p:cNvPicPr preferRelativeResize="0"/>
          <p:nvPr/>
        </p:nvPicPr>
        <p:blipFill>
          <a:blip r:embed="rId9">
            <a:alphaModFix/>
          </a:blip>
          <a:stretch>
            <a:fillRect/>
          </a:stretch>
        </p:blipFill>
        <p:spPr>
          <a:xfrm>
            <a:off x="5619684" y="3269167"/>
            <a:ext cx="323868" cy="323868"/>
          </a:xfrm>
          <a:prstGeom prst="rect">
            <a:avLst/>
          </a:prstGeom>
          <a:noFill/>
          <a:ln>
            <a:noFill/>
          </a:ln>
        </p:spPr>
      </p:pic>
      <p:pic>
        <p:nvPicPr>
          <p:cNvPr id="136" name="Google Shape;136;p14"/>
          <p:cNvPicPr preferRelativeResize="0"/>
          <p:nvPr/>
        </p:nvPicPr>
        <p:blipFill>
          <a:blip r:embed="rId7">
            <a:alphaModFix/>
          </a:blip>
          <a:stretch>
            <a:fillRect/>
          </a:stretch>
        </p:blipFill>
        <p:spPr>
          <a:xfrm>
            <a:off x="9308867" y="4280867"/>
            <a:ext cx="524798" cy="524798"/>
          </a:xfrm>
          <a:prstGeom prst="rect">
            <a:avLst/>
          </a:prstGeom>
          <a:noFill/>
          <a:ln>
            <a:noFill/>
          </a:ln>
        </p:spPr>
      </p:pic>
      <p:pic>
        <p:nvPicPr>
          <p:cNvPr id="137" name="Google Shape;137;p14"/>
          <p:cNvPicPr preferRelativeResize="0"/>
          <p:nvPr/>
        </p:nvPicPr>
        <p:blipFill>
          <a:blip r:embed="rId10">
            <a:alphaModFix/>
          </a:blip>
          <a:stretch>
            <a:fillRect/>
          </a:stretch>
        </p:blipFill>
        <p:spPr>
          <a:xfrm>
            <a:off x="9389100" y="3269161"/>
            <a:ext cx="364346" cy="323868"/>
          </a:xfrm>
          <a:prstGeom prst="rect">
            <a:avLst/>
          </a:prstGeom>
          <a:noFill/>
          <a:ln>
            <a:noFill/>
          </a:ln>
        </p:spPr>
      </p:pic>
      <p:sp>
        <p:nvSpPr>
          <p:cNvPr id="138" name="Google Shape;138;p14"/>
          <p:cNvSpPr txBox="1"/>
          <p:nvPr/>
        </p:nvSpPr>
        <p:spPr>
          <a:xfrm>
            <a:off x="1264000" y="6091925"/>
            <a:ext cx="9483300" cy="492600"/>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US" sz="1600" b="1">
                <a:solidFill>
                  <a:srgbClr val="666666"/>
                </a:solidFill>
              </a:rPr>
              <a:t>Single developer on one computer. Projects are individual to 2-3 member team.</a:t>
            </a:r>
            <a:endParaRPr sz="1600" b="1">
              <a:solidFill>
                <a:srgbClr val="666666"/>
              </a:solidFill>
            </a:endParaRPr>
          </a:p>
        </p:txBody>
      </p:sp>
      <p:sp>
        <p:nvSpPr>
          <p:cNvPr id="139" name="Google Shape;139;p14"/>
          <p:cNvSpPr/>
          <p:nvPr/>
        </p:nvSpPr>
        <p:spPr>
          <a:xfrm rot="5400000">
            <a:off x="5888867" y="565567"/>
            <a:ext cx="273900" cy="10494300"/>
          </a:xfrm>
          <a:prstGeom prst="rightBrace">
            <a:avLst>
              <a:gd name="adj1" fmla="val 50000"/>
              <a:gd name="adj2" fmla="val 50000"/>
            </a:avLst>
          </a:prstGeom>
          <a:noFill/>
          <a:ln w="28575" cap="flat" cmpd="sng">
            <a:solidFill>
              <a:srgbClr val="B7B7B7"/>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cxnSp>
        <p:nvCxnSpPr>
          <p:cNvPr id="140" name="Google Shape;140;p14"/>
          <p:cNvCxnSpPr>
            <a:stCxn id="130" idx="0"/>
            <a:endCxn id="131" idx="2"/>
          </p:cNvCxnSpPr>
          <p:nvPr/>
        </p:nvCxnSpPr>
        <p:spPr>
          <a:xfrm rot="10800000">
            <a:off x="1526399" y="3592967"/>
            <a:ext cx="0" cy="687900"/>
          </a:xfrm>
          <a:prstGeom prst="straightConnector1">
            <a:avLst/>
          </a:prstGeom>
          <a:noFill/>
          <a:ln w="19050" cap="flat" cmpd="sng">
            <a:solidFill>
              <a:srgbClr val="CCCCCC"/>
            </a:solidFill>
            <a:prstDash val="solid"/>
            <a:round/>
            <a:headEnd type="none" w="med" len="med"/>
            <a:tailEnd type="none" w="med" len="med"/>
          </a:ln>
        </p:spPr>
      </p:cxnSp>
      <p:cxnSp>
        <p:nvCxnSpPr>
          <p:cNvPr id="141" name="Google Shape;141;p14"/>
          <p:cNvCxnSpPr>
            <a:stCxn id="132" idx="0"/>
            <a:endCxn id="133" idx="2"/>
          </p:cNvCxnSpPr>
          <p:nvPr/>
        </p:nvCxnSpPr>
        <p:spPr>
          <a:xfrm rot="10800000">
            <a:off x="5133965" y="3592967"/>
            <a:ext cx="352800" cy="687900"/>
          </a:xfrm>
          <a:prstGeom prst="straightConnector1">
            <a:avLst/>
          </a:prstGeom>
          <a:noFill/>
          <a:ln w="19050" cap="flat" cmpd="sng">
            <a:solidFill>
              <a:srgbClr val="CCCCCC"/>
            </a:solidFill>
            <a:prstDash val="solid"/>
            <a:round/>
            <a:headEnd type="none" w="med" len="med"/>
            <a:tailEnd type="none" w="med" len="med"/>
          </a:ln>
        </p:spPr>
      </p:cxnSp>
      <p:cxnSp>
        <p:nvCxnSpPr>
          <p:cNvPr id="142" name="Google Shape;142;p14"/>
          <p:cNvCxnSpPr>
            <a:stCxn id="132" idx="0"/>
            <a:endCxn id="134" idx="2"/>
          </p:cNvCxnSpPr>
          <p:nvPr/>
        </p:nvCxnSpPr>
        <p:spPr>
          <a:xfrm rot="10800000">
            <a:off x="5457665" y="3592967"/>
            <a:ext cx="29100" cy="687900"/>
          </a:xfrm>
          <a:prstGeom prst="straightConnector1">
            <a:avLst/>
          </a:prstGeom>
          <a:noFill/>
          <a:ln w="19050" cap="flat" cmpd="sng">
            <a:solidFill>
              <a:srgbClr val="CCCCCC"/>
            </a:solidFill>
            <a:prstDash val="solid"/>
            <a:round/>
            <a:headEnd type="none" w="med" len="med"/>
            <a:tailEnd type="none" w="med" len="med"/>
          </a:ln>
        </p:spPr>
      </p:cxnSp>
      <p:cxnSp>
        <p:nvCxnSpPr>
          <p:cNvPr id="143" name="Google Shape;143;p14"/>
          <p:cNvCxnSpPr>
            <a:stCxn id="132" idx="0"/>
            <a:endCxn id="135" idx="2"/>
          </p:cNvCxnSpPr>
          <p:nvPr/>
        </p:nvCxnSpPr>
        <p:spPr>
          <a:xfrm rot="10800000" flipH="1">
            <a:off x="5486765" y="3592967"/>
            <a:ext cx="294900" cy="687900"/>
          </a:xfrm>
          <a:prstGeom prst="straightConnector1">
            <a:avLst/>
          </a:prstGeom>
          <a:noFill/>
          <a:ln w="19050" cap="flat" cmpd="sng">
            <a:solidFill>
              <a:srgbClr val="CCCCCC"/>
            </a:solidFill>
            <a:prstDash val="solid"/>
            <a:round/>
            <a:headEnd type="none" w="med" len="med"/>
            <a:tailEnd type="none" w="med" len="med"/>
          </a:ln>
        </p:spPr>
      </p:cxnSp>
      <p:cxnSp>
        <p:nvCxnSpPr>
          <p:cNvPr id="144" name="Google Shape;144;p14"/>
          <p:cNvCxnSpPr>
            <a:stCxn id="136" idx="0"/>
            <a:endCxn id="137" idx="2"/>
          </p:cNvCxnSpPr>
          <p:nvPr/>
        </p:nvCxnSpPr>
        <p:spPr>
          <a:xfrm rot="10800000">
            <a:off x="9571265" y="3592967"/>
            <a:ext cx="0" cy="687900"/>
          </a:xfrm>
          <a:prstGeom prst="straightConnector1">
            <a:avLst/>
          </a:prstGeom>
          <a:noFill/>
          <a:ln w="19050" cap="flat" cmpd="sng">
            <a:solidFill>
              <a:srgbClr val="CCCCCC"/>
            </a:solidFill>
            <a:prstDash val="solid"/>
            <a:round/>
            <a:headEnd type="none" w="med" len="med"/>
            <a:tailEnd type="none" w="med" len="med"/>
          </a:ln>
        </p:spPr>
      </p:cxnSp>
      <p:sp>
        <p:nvSpPr>
          <p:cNvPr id="145" name="Google Shape;145;p14"/>
          <p:cNvSpPr/>
          <p:nvPr/>
        </p:nvSpPr>
        <p:spPr>
          <a:xfrm>
            <a:off x="1384667" y="2650133"/>
            <a:ext cx="283500" cy="2739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6" name="Google Shape;146;p14"/>
          <p:cNvSpPr/>
          <p:nvPr/>
        </p:nvSpPr>
        <p:spPr>
          <a:xfrm>
            <a:off x="5344967" y="2650133"/>
            <a:ext cx="283500" cy="2739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7" name="Google Shape;147;p14"/>
          <p:cNvSpPr/>
          <p:nvPr/>
        </p:nvSpPr>
        <p:spPr>
          <a:xfrm>
            <a:off x="9429467" y="2650133"/>
            <a:ext cx="283500" cy="2739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8" name="Google Shape;148;p14"/>
          <p:cNvSpPr txBox="1"/>
          <p:nvPr/>
        </p:nvSpPr>
        <p:spPr>
          <a:xfrm>
            <a:off x="1688367" y="3455200"/>
            <a:ext cx="1581600" cy="846600"/>
          </a:xfrm>
          <a:prstGeom prst="rect">
            <a:avLst/>
          </a:prstGeom>
          <a:noFill/>
          <a:ln>
            <a:noFill/>
          </a:ln>
        </p:spPr>
        <p:txBody>
          <a:bodyPr spcFirstLastPara="1" wrap="square" lIns="121900" tIns="121900" rIns="121900" bIns="121900" anchor="t" anchorCtr="0">
            <a:spAutoFit/>
          </a:bodyPr>
          <a:lstStyle/>
          <a:p>
            <a:pPr marL="381000" lvl="0" indent="-234950" algn="l" rtl="0">
              <a:spcBef>
                <a:spcPts val="0"/>
              </a:spcBef>
              <a:spcAft>
                <a:spcPts val="0"/>
              </a:spcAft>
              <a:buClr>
                <a:srgbClr val="434343"/>
              </a:buClr>
              <a:buSzPts val="1300"/>
              <a:buChar char="●"/>
            </a:pPr>
            <a:r>
              <a:rPr lang="en-US" sz="1300" b="1">
                <a:solidFill>
                  <a:srgbClr val="434343"/>
                </a:solidFill>
              </a:rPr>
              <a:t>Collection</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Exploration</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Preparation</a:t>
            </a:r>
            <a:endParaRPr sz="1300" b="1"/>
          </a:p>
        </p:txBody>
      </p:sp>
      <p:sp>
        <p:nvSpPr>
          <p:cNvPr id="149" name="Google Shape;149;p14"/>
          <p:cNvSpPr txBox="1"/>
          <p:nvPr/>
        </p:nvSpPr>
        <p:spPr>
          <a:xfrm>
            <a:off x="5892800" y="3455200"/>
            <a:ext cx="1939500" cy="1046700"/>
          </a:xfrm>
          <a:prstGeom prst="rect">
            <a:avLst/>
          </a:prstGeom>
          <a:noFill/>
          <a:ln>
            <a:noFill/>
          </a:ln>
        </p:spPr>
        <p:txBody>
          <a:bodyPr spcFirstLastPara="1" wrap="square" lIns="121900" tIns="121900" rIns="121900" bIns="121900" anchor="t" anchorCtr="0">
            <a:spAutoFit/>
          </a:bodyPr>
          <a:lstStyle/>
          <a:p>
            <a:pPr marL="381000" lvl="0" indent="-234950" algn="l" rtl="0">
              <a:spcBef>
                <a:spcPts val="0"/>
              </a:spcBef>
              <a:spcAft>
                <a:spcPts val="0"/>
              </a:spcAft>
              <a:buClr>
                <a:srgbClr val="434343"/>
              </a:buClr>
              <a:buSzPts val="1300"/>
              <a:buChar char="●"/>
            </a:pPr>
            <a:r>
              <a:rPr lang="en-US" sz="1300" b="1">
                <a:solidFill>
                  <a:srgbClr val="434343"/>
                </a:solidFill>
              </a:rPr>
              <a:t>Exploration</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Experimentation</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Training</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Evaluation</a:t>
            </a:r>
            <a:endParaRPr sz="1300" b="1">
              <a:solidFill>
                <a:srgbClr val="434343"/>
              </a:solidFill>
            </a:endParaRPr>
          </a:p>
        </p:txBody>
      </p:sp>
      <p:sp>
        <p:nvSpPr>
          <p:cNvPr id="150" name="Google Shape;150;p14"/>
          <p:cNvSpPr txBox="1"/>
          <p:nvPr/>
        </p:nvSpPr>
        <p:spPr>
          <a:xfrm>
            <a:off x="9741933" y="3403267"/>
            <a:ext cx="1939500" cy="1046700"/>
          </a:xfrm>
          <a:prstGeom prst="rect">
            <a:avLst/>
          </a:prstGeom>
          <a:noFill/>
          <a:ln>
            <a:noFill/>
          </a:ln>
        </p:spPr>
        <p:txBody>
          <a:bodyPr spcFirstLastPara="1" wrap="square" lIns="121900" tIns="121900" rIns="121900" bIns="121900" anchor="t" anchorCtr="0">
            <a:spAutoFit/>
          </a:bodyPr>
          <a:lstStyle/>
          <a:p>
            <a:pPr marL="381000" lvl="0" indent="-234950" algn="l" rtl="0">
              <a:spcBef>
                <a:spcPts val="0"/>
              </a:spcBef>
              <a:spcAft>
                <a:spcPts val="0"/>
              </a:spcAft>
              <a:buClr>
                <a:srgbClr val="434343"/>
              </a:buClr>
              <a:buSzPts val="1300"/>
              <a:buChar char="●"/>
            </a:pPr>
            <a:r>
              <a:rPr lang="en-US" sz="1300" b="1">
                <a:solidFill>
                  <a:srgbClr val="434343"/>
                </a:solidFill>
              </a:rPr>
              <a:t>Blogs</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Reports</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Presentations</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BI Dashboards</a:t>
            </a:r>
            <a:endParaRPr sz="1300" b="1">
              <a:solidFill>
                <a:srgbClr val="434343"/>
              </a:solidFill>
            </a:endParaRPr>
          </a:p>
        </p:txBody>
      </p:sp>
      <p:sp>
        <p:nvSpPr>
          <p:cNvPr id="151" name="Google Shape;151;p14"/>
          <p:cNvSpPr/>
          <p:nvPr/>
        </p:nvSpPr>
        <p:spPr>
          <a:xfrm>
            <a:off x="3013367" y="1944500"/>
            <a:ext cx="866100" cy="196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2" name="Google Shape;152;p14"/>
          <p:cNvSpPr/>
          <p:nvPr/>
        </p:nvSpPr>
        <p:spPr>
          <a:xfrm>
            <a:off x="7064367" y="1944500"/>
            <a:ext cx="866100" cy="196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3" name="Google Shape;153;p14"/>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wipe(left)">
                                      <p:cBhvr>
                                        <p:cTn id="7" dur="500"/>
                                        <p:tgtEl>
                                          <p:spTgt spid="115"/>
                                        </p:tgtEl>
                                      </p:cBhvr>
                                    </p:animEffect>
                                  </p:childTnLst>
                                </p:cTn>
                              </p:par>
                              <p:par>
                                <p:cTn id="8" presetID="22" presetClass="entr" presetSubtype="8" fill="hold" grpId="0" nodeType="withEffect">
                                  <p:stCondLst>
                                    <p:cond delay="500"/>
                                  </p:stCondLst>
                                  <p:childTnLst>
                                    <p:set>
                                      <p:cBhvr>
                                        <p:cTn id="9" dur="1" fill="hold">
                                          <p:stCondLst>
                                            <p:cond delay="0"/>
                                          </p:stCondLst>
                                        </p:cTn>
                                        <p:tgtEl>
                                          <p:spTgt spid="151"/>
                                        </p:tgtEl>
                                        <p:attrNameLst>
                                          <p:attrName>style.visibility</p:attrName>
                                        </p:attrNameLst>
                                      </p:cBhvr>
                                      <p:to>
                                        <p:strVal val="visible"/>
                                      </p:to>
                                    </p:set>
                                    <p:animEffect transition="in" filter="wipe(left)">
                                      <p:cBhvr>
                                        <p:cTn id="10" dur="500"/>
                                        <p:tgtEl>
                                          <p:spTgt spid="151"/>
                                        </p:tgtEl>
                                      </p:cBhvr>
                                    </p:animEffect>
                                  </p:childTnLst>
                                </p:cTn>
                              </p:par>
                              <p:par>
                                <p:cTn id="11" presetID="22" presetClass="entr" presetSubtype="8" fill="hold" nodeType="withEffect">
                                  <p:stCondLst>
                                    <p:cond delay="500"/>
                                  </p:stCondLst>
                                  <p:childTnLst>
                                    <p:set>
                                      <p:cBhvr>
                                        <p:cTn id="12" dur="1" fill="hold">
                                          <p:stCondLst>
                                            <p:cond delay="0"/>
                                          </p:stCondLst>
                                        </p:cTn>
                                        <p:tgtEl>
                                          <p:spTgt spid="119"/>
                                        </p:tgtEl>
                                        <p:attrNameLst>
                                          <p:attrName>style.visibility</p:attrName>
                                        </p:attrNameLst>
                                      </p:cBhvr>
                                      <p:to>
                                        <p:strVal val="visible"/>
                                      </p:to>
                                    </p:set>
                                    <p:animEffect transition="in" filter="wipe(left)">
                                      <p:cBhvr>
                                        <p:cTn id="13" dur="500"/>
                                        <p:tgtEl>
                                          <p:spTgt spid="119"/>
                                        </p:tgtEl>
                                      </p:cBhvr>
                                    </p:animEffect>
                                  </p:childTnLst>
                                </p:cTn>
                              </p:par>
                              <p:par>
                                <p:cTn id="14" presetID="22" presetClass="entr" presetSubtype="8" fill="hold" grpId="0" nodeType="withEffect">
                                  <p:stCondLst>
                                    <p:cond delay="1000"/>
                                  </p:stCondLst>
                                  <p:childTnLst>
                                    <p:set>
                                      <p:cBhvr>
                                        <p:cTn id="15" dur="1" fill="hold">
                                          <p:stCondLst>
                                            <p:cond delay="0"/>
                                          </p:stCondLst>
                                        </p:cTn>
                                        <p:tgtEl>
                                          <p:spTgt spid="152"/>
                                        </p:tgtEl>
                                        <p:attrNameLst>
                                          <p:attrName>style.visibility</p:attrName>
                                        </p:attrNameLst>
                                      </p:cBhvr>
                                      <p:to>
                                        <p:strVal val="visible"/>
                                      </p:to>
                                    </p:set>
                                    <p:animEffect transition="in" filter="wipe(left)">
                                      <p:cBhvr>
                                        <p:cTn id="16" dur="500"/>
                                        <p:tgtEl>
                                          <p:spTgt spid="152"/>
                                        </p:tgtEl>
                                      </p:cBhvr>
                                    </p:animEffect>
                                  </p:childTnLst>
                                </p:cTn>
                              </p:par>
                              <p:par>
                                <p:cTn id="17" presetID="22" presetClass="entr" presetSubtype="8" fill="hold" nodeType="withEffect">
                                  <p:stCondLst>
                                    <p:cond delay="1000"/>
                                  </p:stCondLst>
                                  <p:childTnLst>
                                    <p:set>
                                      <p:cBhvr>
                                        <p:cTn id="18" dur="1" fill="hold">
                                          <p:stCondLst>
                                            <p:cond delay="0"/>
                                          </p:stCondLst>
                                        </p:cTn>
                                        <p:tgtEl>
                                          <p:spTgt spid="123"/>
                                        </p:tgtEl>
                                        <p:attrNameLst>
                                          <p:attrName>style.visibility</p:attrName>
                                        </p:attrNameLst>
                                      </p:cBhvr>
                                      <p:to>
                                        <p:strVal val="visible"/>
                                      </p:to>
                                    </p:set>
                                    <p:animEffect transition="in" filter="wipe(left)">
                                      <p:cBhvr>
                                        <p:cTn id="19" dur="500"/>
                                        <p:tgtEl>
                                          <p:spTgt spid="123"/>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27"/>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3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1"/>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40"/>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45"/>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4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28"/>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32"/>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33"/>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34"/>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35"/>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41"/>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42"/>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143"/>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46"/>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49"/>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129"/>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136"/>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137"/>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144"/>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147"/>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150"/>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139"/>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P spid="15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5"/>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Data Science Series to Real World</a:t>
            </a:r>
            <a:endParaRPr/>
          </a:p>
        </p:txBody>
      </p:sp>
      <p:sp>
        <p:nvSpPr>
          <p:cNvPr id="160" name="Google Shape;160;p15"/>
          <p:cNvSpPr txBox="1">
            <a:spLocks noGrp="1"/>
          </p:cNvSpPr>
          <p:nvPr>
            <p:ph type="body" idx="1"/>
          </p:nvPr>
        </p:nvSpPr>
        <p:spPr>
          <a:xfrm>
            <a:off x="645150" y="948530"/>
            <a:ext cx="10515600" cy="5214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sz="1800"/>
              <a:t>Real World</a:t>
            </a:r>
            <a:endParaRPr sz="1800"/>
          </a:p>
        </p:txBody>
      </p:sp>
      <p:grpSp>
        <p:nvGrpSpPr>
          <p:cNvPr id="161" name="Google Shape;161;p15"/>
          <p:cNvGrpSpPr/>
          <p:nvPr/>
        </p:nvGrpSpPr>
        <p:grpSpPr>
          <a:xfrm>
            <a:off x="775824" y="1551672"/>
            <a:ext cx="1824354" cy="524787"/>
            <a:chOff x="277075" y="839925"/>
            <a:chExt cx="1368300" cy="393600"/>
          </a:xfrm>
        </p:grpSpPr>
        <p:sp>
          <p:nvSpPr>
            <p:cNvPr id="162" name="Google Shape;162;p15"/>
            <p:cNvSpPr/>
            <p:nvPr/>
          </p:nvSpPr>
          <p:spPr>
            <a:xfrm>
              <a:off x="277075" y="839925"/>
              <a:ext cx="1368300" cy="393600"/>
            </a:xfrm>
            <a:prstGeom prst="rect">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3" name="Google Shape;163;p15"/>
            <p:cNvSpPr txBox="1"/>
            <p:nvPr/>
          </p:nvSpPr>
          <p:spPr>
            <a:xfrm>
              <a:off x="576475" y="928250"/>
              <a:ext cx="973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Data</a:t>
              </a:r>
              <a:endParaRPr sz="1900" b="1">
                <a:solidFill>
                  <a:schemeClr val="lt1"/>
                </a:solidFill>
              </a:endParaRPr>
            </a:p>
          </p:txBody>
        </p:sp>
        <p:pic>
          <p:nvPicPr>
            <p:cNvPr id="164" name="Google Shape;164;p15"/>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165" name="Google Shape;165;p15"/>
          <p:cNvGrpSpPr/>
          <p:nvPr/>
        </p:nvGrpSpPr>
        <p:grpSpPr>
          <a:xfrm>
            <a:off x="4636528" y="1551672"/>
            <a:ext cx="1824354" cy="524787"/>
            <a:chOff x="3172675" y="839925"/>
            <a:chExt cx="1368300" cy="393600"/>
          </a:xfrm>
        </p:grpSpPr>
        <p:sp>
          <p:nvSpPr>
            <p:cNvPr id="166" name="Google Shape;166;p15"/>
            <p:cNvSpPr/>
            <p:nvPr/>
          </p:nvSpPr>
          <p:spPr>
            <a:xfrm>
              <a:off x="3172675" y="839925"/>
              <a:ext cx="1368300" cy="393600"/>
            </a:xfrm>
            <a:prstGeom prst="rect">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7" name="Google Shape;167;p15"/>
            <p:cNvSpPr txBox="1"/>
            <p:nvPr/>
          </p:nvSpPr>
          <p:spPr>
            <a:xfrm>
              <a:off x="3472075" y="928250"/>
              <a:ext cx="9960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Models</a:t>
              </a:r>
              <a:endParaRPr sz="1900" b="1">
                <a:solidFill>
                  <a:schemeClr val="lt1"/>
                </a:solidFill>
              </a:endParaRPr>
            </a:p>
          </p:txBody>
        </p:sp>
        <p:pic>
          <p:nvPicPr>
            <p:cNvPr id="168" name="Google Shape;168;p15"/>
            <p:cNvPicPr preferRelativeResize="0"/>
            <p:nvPr/>
          </p:nvPicPr>
          <p:blipFill>
            <a:blip r:embed="rId4">
              <a:alphaModFix/>
            </a:blip>
            <a:stretch>
              <a:fillRect/>
            </a:stretch>
          </p:blipFill>
          <p:spPr>
            <a:xfrm>
              <a:off x="3224176" y="915275"/>
              <a:ext cx="242900" cy="242900"/>
            </a:xfrm>
            <a:prstGeom prst="rect">
              <a:avLst/>
            </a:prstGeom>
            <a:noFill/>
            <a:ln>
              <a:noFill/>
            </a:ln>
          </p:spPr>
        </p:pic>
      </p:grpSp>
      <p:pic>
        <p:nvPicPr>
          <p:cNvPr id="169" name="Google Shape;169;p15"/>
          <p:cNvPicPr preferRelativeResize="0"/>
          <p:nvPr/>
        </p:nvPicPr>
        <p:blipFill>
          <a:blip r:embed="rId5">
            <a:alphaModFix/>
          </a:blip>
          <a:stretch>
            <a:fillRect/>
          </a:stretch>
        </p:blipFill>
        <p:spPr>
          <a:xfrm flipH="1">
            <a:off x="676967" y="5197867"/>
            <a:ext cx="283400" cy="283400"/>
          </a:xfrm>
          <a:prstGeom prst="rect">
            <a:avLst/>
          </a:prstGeom>
          <a:noFill/>
          <a:ln>
            <a:noFill/>
          </a:ln>
        </p:spPr>
      </p:pic>
      <p:pic>
        <p:nvPicPr>
          <p:cNvPr id="170" name="Google Shape;170;p15"/>
          <p:cNvPicPr preferRelativeResize="0"/>
          <p:nvPr/>
        </p:nvPicPr>
        <p:blipFill>
          <a:blip r:embed="rId6">
            <a:alphaModFix/>
          </a:blip>
          <a:stretch>
            <a:fillRect/>
          </a:stretch>
        </p:blipFill>
        <p:spPr>
          <a:xfrm>
            <a:off x="656733" y="4642767"/>
            <a:ext cx="323868" cy="323868"/>
          </a:xfrm>
          <a:prstGeom prst="rect">
            <a:avLst/>
          </a:prstGeom>
          <a:noFill/>
          <a:ln>
            <a:noFill/>
          </a:ln>
        </p:spPr>
      </p:pic>
      <p:pic>
        <p:nvPicPr>
          <p:cNvPr id="171" name="Google Shape;171;p15"/>
          <p:cNvPicPr preferRelativeResize="0"/>
          <p:nvPr/>
        </p:nvPicPr>
        <p:blipFill>
          <a:blip r:embed="rId7">
            <a:alphaModFix/>
          </a:blip>
          <a:stretch>
            <a:fillRect/>
          </a:stretch>
        </p:blipFill>
        <p:spPr>
          <a:xfrm>
            <a:off x="1046267" y="4088600"/>
            <a:ext cx="239772" cy="273999"/>
          </a:xfrm>
          <a:prstGeom prst="rect">
            <a:avLst/>
          </a:prstGeom>
          <a:noFill/>
          <a:ln>
            <a:noFill/>
          </a:ln>
        </p:spPr>
      </p:pic>
      <p:pic>
        <p:nvPicPr>
          <p:cNvPr id="172" name="Google Shape;172;p15"/>
          <p:cNvPicPr preferRelativeResize="0"/>
          <p:nvPr/>
        </p:nvPicPr>
        <p:blipFill>
          <a:blip r:embed="rId8">
            <a:alphaModFix/>
          </a:blip>
          <a:stretch>
            <a:fillRect/>
          </a:stretch>
        </p:blipFill>
        <p:spPr>
          <a:xfrm>
            <a:off x="4453718" y="4163383"/>
            <a:ext cx="323868" cy="323868"/>
          </a:xfrm>
          <a:prstGeom prst="rect">
            <a:avLst/>
          </a:prstGeom>
          <a:noFill/>
          <a:ln>
            <a:noFill/>
          </a:ln>
        </p:spPr>
      </p:pic>
      <p:pic>
        <p:nvPicPr>
          <p:cNvPr id="173" name="Google Shape;173;p15"/>
          <p:cNvPicPr preferRelativeResize="0"/>
          <p:nvPr/>
        </p:nvPicPr>
        <p:blipFill>
          <a:blip r:embed="rId8">
            <a:alphaModFix/>
          </a:blip>
          <a:stretch>
            <a:fillRect/>
          </a:stretch>
        </p:blipFill>
        <p:spPr>
          <a:xfrm>
            <a:off x="4777584" y="4163383"/>
            <a:ext cx="323868" cy="323868"/>
          </a:xfrm>
          <a:prstGeom prst="rect">
            <a:avLst/>
          </a:prstGeom>
          <a:noFill/>
          <a:ln>
            <a:noFill/>
          </a:ln>
        </p:spPr>
      </p:pic>
      <p:sp>
        <p:nvSpPr>
          <p:cNvPr id="174" name="Google Shape;174;p15"/>
          <p:cNvSpPr txBox="1"/>
          <p:nvPr/>
        </p:nvSpPr>
        <p:spPr>
          <a:xfrm>
            <a:off x="550200" y="5990325"/>
            <a:ext cx="10617600" cy="492600"/>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US" sz="1600" b="1">
                <a:solidFill>
                  <a:srgbClr val="666666"/>
                </a:solidFill>
              </a:rPr>
              <a:t>Team of developers on single/ multi node clusters on a Cloud Platform. Projects are 5+ member teams</a:t>
            </a:r>
            <a:endParaRPr sz="1600" b="1">
              <a:solidFill>
                <a:srgbClr val="666666"/>
              </a:solidFill>
            </a:endParaRPr>
          </a:p>
        </p:txBody>
      </p:sp>
      <p:sp>
        <p:nvSpPr>
          <p:cNvPr id="175" name="Google Shape;175;p15"/>
          <p:cNvSpPr/>
          <p:nvPr/>
        </p:nvSpPr>
        <p:spPr>
          <a:xfrm rot="5400000">
            <a:off x="5722050" y="402325"/>
            <a:ext cx="273900" cy="10617600"/>
          </a:xfrm>
          <a:prstGeom prst="rightBrace">
            <a:avLst>
              <a:gd name="adj1" fmla="val 50000"/>
              <a:gd name="adj2" fmla="val 50000"/>
            </a:avLst>
          </a:prstGeom>
          <a:noFill/>
          <a:ln w="28575" cap="flat" cmpd="sng">
            <a:solidFill>
              <a:srgbClr val="B7B7B7"/>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cxnSp>
        <p:nvCxnSpPr>
          <p:cNvPr id="176" name="Google Shape;176;p15"/>
          <p:cNvCxnSpPr>
            <a:stCxn id="170" idx="0"/>
            <a:endCxn id="171" idx="2"/>
          </p:cNvCxnSpPr>
          <p:nvPr/>
        </p:nvCxnSpPr>
        <p:spPr>
          <a:xfrm rot="10800000" flipH="1">
            <a:off x="818667" y="4362567"/>
            <a:ext cx="347400" cy="280200"/>
          </a:xfrm>
          <a:prstGeom prst="straightConnector1">
            <a:avLst/>
          </a:prstGeom>
          <a:noFill/>
          <a:ln w="9525" cap="flat" cmpd="sng">
            <a:solidFill>
              <a:srgbClr val="CCCCCC"/>
            </a:solidFill>
            <a:prstDash val="solid"/>
            <a:round/>
            <a:headEnd type="none" w="med" len="med"/>
            <a:tailEnd type="none" w="med" len="med"/>
          </a:ln>
        </p:spPr>
      </p:cxnSp>
      <p:sp>
        <p:nvSpPr>
          <p:cNvPr id="177" name="Google Shape;177;p15"/>
          <p:cNvSpPr/>
          <p:nvPr/>
        </p:nvSpPr>
        <p:spPr>
          <a:xfrm>
            <a:off x="1559650" y="2319933"/>
            <a:ext cx="283500" cy="2739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8" name="Google Shape;178;p15"/>
          <p:cNvSpPr/>
          <p:nvPr/>
        </p:nvSpPr>
        <p:spPr>
          <a:xfrm>
            <a:off x="5344967" y="2319933"/>
            <a:ext cx="283500" cy="2739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9" name="Google Shape;179;p15"/>
          <p:cNvSpPr/>
          <p:nvPr/>
        </p:nvSpPr>
        <p:spPr>
          <a:xfrm>
            <a:off x="9734267" y="2319933"/>
            <a:ext cx="283500" cy="2739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0" name="Google Shape;180;p15"/>
          <p:cNvSpPr txBox="1"/>
          <p:nvPr/>
        </p:nvSpPr>
        <p:spPr>
          <a:xfrm>
            <a:off x="1891567" y="2413800"/>
            <a:ext cx="1939500" cy="1246800"/>
          </a:xfrm>
          <a:prstGeom prst="rect">
            <a:avLst/>
          </a:prstGeom>
          <a:noFill/>
          <a:ln>
            <a:noFill/>
          </a:ln>
        </p:spPr>
        <p:txBody>
          <a:bodyPr spcFirstLastPara="1" wrap="square" lIns="121900" tIns="121900" rIns="121900" bIns="121900" anchor="t" anchorCtr="0">
            <a:spAutoFit/>
          </a:bodyPr>
          <a:lstStyle/>
          <a:p>
            <a:pPr marL="381000" lvl="0" indent="-234950" algn="l" rtl="0">
              <a:spcBef>
                <a:spcPts val="0"/>
              </a:spcBef>
              <a:spcAft>
                <a:spcPts val="0"/>
              </a:spcAft>
              <a:buClr>
                <a:srgbClr val="434343"/>
              </a:buClr>
              <a:buSzPts val="1300"/>
              <a:buChar char="●"/>
            </a:pPr>
            <a:r>
              <a:rPr lang="en-US" sz="1300" b="1">
                <a:solidFill>
                  <a:srgbClr val="434343"/>
                </a:solidFill>
              </a:rPr>
              <a:t>Distributed</a:t>
            </a:r>
            <a:endParaRPr sz="1300" b="1">
              <a:solidFill>
                <a:srgbClr val="434343"/>
              </a:solidFill>
            </a:endParaRPr>
          </a:p>
          <a:p>
            <a:pPr marL="609600" lvl="1" indent="-234950" algn="l" rtl="0">
              <a:spcBef>
                <a:spcPts val="0"/>
              </a:spcBef>
              <a:spcAft>
                <a:spcPts val="0"/>
              </a:spcAft>
              <a:buClr>
                <a:srgbClr val="434343"/>
              </a:buClr>
              <a:buSzPts val="1300"/>
              <a:buChar char="○"/>
            </a:pPr>
            <a:r>
              <a:rPr lang="en-US" sz="1300" b="1">
                <a:solidFill>
                  <a:srgbClr val="434343"/>
                </a:solidFill>
              </a:rPr>
              <a:t>Collection</a:t>
            </a:r>
            <a:endParaRPr sz="1300" b="1">
              <a:solidFill>
                <a:srgbClr val="434343"/>
              </a:solidFill>
            </a:endParaRPr>
          </a:p>
          <a:p>
            <a:pPr marL="609600" lvl="1" indent="-234950" algn="l" rtl="0">
              <a:spcBef>
                <a:spcPts val="0"/>
              </a:spcBef>
              <a:spcAft>
                <a:spcPts val="0"/>
              </a:spcAft>
              <a:buClr>
                <a:srgbClr val="434343"/>
              </a:buClr>
              <a:buSzPts val="1300"/>
              <a:buChar char="○"/>
            </a:pPr>
            <a:r>
              <a:rPr lang="en-US" sz="1300" b="1">
                <a:solidFill>
                  <a:srgbClr val="434343"/>
                </a:solidFill>
              </a:rPr>
              <a:t>Exploration</a:t>
            </a:r>
            <a:endParaRPr sz="1300" b="1">
              <a:solidFill>
                <a:srgbClr val="434343"/>
              </a:solidFill>
            </a:endParaRPr>
          </a:p>
          <a:p>
            <a:pPr marL="609600" lvl="1" indent="-234950" algn="l" rtl="0">
              <a:spcBef>
                <a:spcPts val="0"/>
              </a:spcBef>
              <a:spcAft>
                <a:spcPts val="0"/>
              </a:spcAft>
              <a:buClr>
                <a:srgbClr val="434343"/>
              </a:buClr>
              <a:buSzPts val="1300"/>
              <a:buChar char="○"/>
            </a:pPr>
            <a:r>
              <a:rPr lang="en-US" sz="1300" b="1">
                <a:solidFill>
                  <a:srgbClr val="434343"/>
                </a:solidFill>
              </a:rPr>
              <a:t>Preparation</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Recombine</a:t>
            </a:r>
            <a:endParaRPr sz="1300" b="1">
              <a:solidFill>
                <a:srgbClr val="434343"/>
              </a:solidFill>
            </a:endParaRPr>
          </a:p>
        </p:txBody>
      </p:sp>
      <p:sp>
        <p:nvSpPr>
          <p:cNvPr id="181" name="Google Shape;181;p15"/>
          <p:cNvSpPr/>
          <p:nvPr/>
        </p:nvSpPr>
        <p:spPr>
          <a:xfrm>
            <a:off x="3013367" y="1715900"/>
            <a:ext cx="866100" cy="196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2" name="Google Shape;182;p15"/>
          <p:cNvSpPr/>
          <p:nvPr/>
        </p:nvSpPr>
        <p:spPr>
          <a:xfrm>
            <a:off x="7216767" y="1715900"/>
            <a:ext cx="866100" cy="196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83" name="Google Shape;183;p15"/>
          <p:cNvGrpSpPr/>
          <p:nvPr/>
        </p:nvGrpSpPr>
        <p:grpSpPr>
          <a:xfrm>
            <a:off x="8963664" y="1501905"/>
            <a:ext cx="1824354" cy="524787"/>
            <a:chOff x="6068275" y="839925"/>
            <a:chExt cx="1368300" cy="393600"/>
          </a:xfrm>
        </p:grpSpPr>
        <p:grpSp>
          <p:nvGrpSpPr>
            <p:cNvPr id="184" name="Google Shape;184;p15"/>
            <p:cNvGrpSpPr/>
            <p:nvPr/>
          </p:nvGrpSpPr>
          <p:grpSpPr>
            <a:xfrm>
              <a:off x="6068275" y="839925"/>
              <a:ext cx="1368300" cy="393600"/>
              <a:chOff x="6068275" y="839925"/>
              <a:chExt cx="1368300" cy="393600"/>
            </a:xfrm>
          </p:grpSpPr>
          <p:sp>
            <p:nvSpPr>
              <p:cNvPr id="185" name="Google Shape;185;p15"/>
              <p:cNvSpPr/>
              <p:nvPr/>
            </p:nvSpPr>
            <p:spPr>
              <a:xfrm>
                <a:off x="6068275" y="839925"/>
                <a:ext cx="1368300" cy="393600"/>
              </a:xfrm>
              <a:prstGeom prst="rect">
                <a:avLst/>
              </a:prstGeom>
              <a:solidFill>
                <a:srgbClr val="E0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6" name="Google Shape;186;p15"/>
              <p:cNvSpPr txBox="1"/>
              <p:nvPr/>
            </p:nvSpPr>
            <p:spPr>
              <a:xfrm>
                <a:off x="6443875" y="929025"/>
                <a:ext cx="931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Apps</a:t>
                </a:r>
                <a:endParaRPr sz="1900" b="1">
                  <a:solidFill>
                    <a:schemeClr val="lt1"/>
                  </a:solidFill>
                </a:endParaRPr>
              </a:p>
            </p:txBody>
          </p:sp>
        </p:grpSp>
        <p:pic>
          <p:nvPicPr>
            <p:cNvPr id="187" name="Google Shape;187;p15"/>
            <p:cNvPicPr preferRelativeResize="0"/>
            <p:nvPr/>
          </p:nvPicPr>
          <p:blipFill>
            <a:blip r:embed="rId9">
              <a:alphaModFix/>
            </a:blip>
            <a:stretch>
              <a:fillRect/>
            </a:stretch>
          </p:blipFill>
          <p:spPr>
            <a:xfrm>
              <a:off x="6163550" y="915275"/>
              <a:ext cx="242900" cy="242900"/>
            </a:xfrm>
            <a:prstGeom prst="rect">
              <a:avLst/>
            </a:prstGeom>
            <a:noFill/>
            <a:ln>
              <a:noFill/>
            </a:ln>
          </p:spPr>
        </p:pic>
      </p:grpSp>
      <p:pic>
        <p:nvPicPr>
          <p:cNvPr id="188" name="Google Shape;188;p15"/>
          <p:cNvPicPr preferRelativeResize="0"/>
          <p:nvPr/>
        </p:nvPicPr>
        <p:blipFill>
          <a:blip r:embed="rId5">
            <a:alphaModFix/>
          </a:blip>
          <a:stretch>
            <a:fillRect/>
          </a:stretch>
        </p:blipFill>
        <p:spPr>
          <a:xfrm flipH="1">
            <a:off x="1283101" y="5197867"/>
            <a:ext cx="283400" cy="283400"/>
          </a:xfrm>
          <a:prstGeom prst="rect">
            <a:avLst/>
          </a:prstGeom>
          <a:noFill/>
          <a:ln>
            <a:noFill/>
          </a:ln>
        </p:spPr>
      </p:pic>
      <p:pic>
        <p:nvPicPr>
          <p:cNvPr id="189" name="Google Shape;189;p15"/>
          <p:cNvPicPr preferRelativeResize="0"/>
          <p:nvPr/>
        </p:nvPicPr>
        <p:blipFill>
          <a:blip r:embed="rId5">
            <a:alphaModFix/>
          </a:blip>
          <a:stretch>
            <a:fillRect/>
          </a:stretch>
        </p:blipFill>
        <p:spPr>
          <a:xfrm flipH="1">
            <a:off x="2174067" y="5197867"/>
            <a:ext cx="283400" cy="283400"/>
          </a:xfrm>
          <a:prstGeom prst="rect">
            <a:avLst/>
          </a:prstGeom>
          <a:noFill/>
          <a:ln>
            <a:noFill/>
          </a:ln>
        </p:spPr>
      </p:pic>
      <p:pic>
        <p:nvPicPr>
          <p:cNvPr id="190" name="Google Shape;190;p15"/>
          <p:cNvPicPr preferRelativeResize="0"/>
          <p:nvPr/>
        </p:nvPicPr>
        <p:blipFill>
          <a:blip r:embed="rId10">
            <a:alphaModFix/>
          </a:blip>
          <a:stretch>
            <a:fillRect/>
          </a:stretch>
        </p:blipFill>
        <p:spPr>
          <a:xfrm>
            <a:off x="1869000" y="4684817"/>
            <a:ext cx="239767" cy="239767"/>
          </a:xfrm>
          <a:prstGeom prst="rect">
            <a:avLst/>
          </a:prstGeom>
          <a:noFill/>
          <a:ln>
            <a:noFill/>
          </a:ln>
        </p:spPr>
      </p:pic>
      <p:pic>
        <p:nvPicPr>
          <p:cNvPr id="191" name="Google Shape;191;p15"/>
          <p:cNvPicPr preferRelativeResize="0"/>
          <p:nvPr/>
        </p:nvPicPr>
        <p:blipFill>
          <a:blip r:embed="rId6">
            <a:alphaModFix/>
          </a:blip>
          <a:stretch>
            <a:fillRect/>
          </a:stretch>
        </p:blipFill>
        <p:spPr>
          <a:xfrm>
            <a:off x="1262867" y="4642767"/>
            <a:ext cx="323868" cy="323868"/>
          </a:xfrm>
          <a:prstGeom prst="rect">
            <a:avLst/>
          </a:prstGeom>
          <a:noFill/>
          <a:ln>
            <a:noFill/>
          </a:ln>
        </p:spPr>
      </p:pic>
      <p:cxnSp>
        <p:nvCxnSpPr>
          <p:cNvPr id="192" name="Google Shape;192;p15"/>
          <p:cNvCxnSpPr>
            <a:stCxn id="191" idx="0"/>
            <a:endCxn id="171" idx="2"/>
          </p:cNvCxnSpPr>
          <p:nvPr/>
        </p:nvCxnSpPr>
        <p:spPr>
          <a:xfrm rot="10800000">
            <a:off x="1166201" y="4362567"/>
            <a:ext cx="258600" cy="280200"/>
          </a:xfrm>
          <a:prstGeom prst="straightConnector1">
            <a:avLst/>
          </a:prstGeom>
          <a:noFill/>
          <a:ln w="9525" cap="flat" cmpd="sng">
            <a:solidFill>
              <a:srgbClr val="CCCCCC"/>
            </a:solidFill>
            <a:prstDash val="solid"/>
            <a:round/>
            <a:headEnd type="none" w="med" len="med"/>
            <a:tailEnd type="none" w="med" len="med"/>
          </a:ln>
        </p:spPr>
      </p:cxnSp>
      <p:pic>
        <p:nvPicPr>
          <p:cNvPr id="193" name="Google Shape;193;p15"/>
          <p:cNvPicPr preferRelativeResize="0"/>
          <p:nvPr/>
        </p:nvPicPr>
        <p:blipFill>
          <a:blip r:embed="rId10">
            <a:alphaModFix/>
          </a:blip>
          <a:stretch>
            <a:fillRect/>
          </a:stretch>
        </p:blipFill>
        <p:spPr>
          <a:xfrm>
            <a:off x="2217700" y="4684817"/>
            <a:ext cx="239767" cy="239767"/>
          </a:xfrm>
          <a:prstGeom prst="rect">
            <a:avLst/>
          </a:prstGeom>
          <a:noFill/>
          <a:ln>
            <a:noFill/>
          </a:ln>
        </p:spPr>
      </p:pic>
      <p:pic>
        <p:nvPicPr>
          <p:cNvPr id="194" name="Google Shape;194;p15"/>
          <p:cNvPicPr preferRelativeResize="0"/>
          <p:nvPr/>
        </p:nvPicPr>
        <p:blipFill>
          <a:blip r:embed="rId10">
            <a:alphaModFix/>
          </a:blip>
          <a:stretch>
            <a:fillRect/>
          </a:stretch>
        </p:blipFill>
        <p:spPr>
          <a:xfrm>
            <a:off x="2618100" y="4684817"/>
            <a:ext cx="239767" cy="239767"/>
          </a:xfrm>
          <a:prstGeom prst="rect">
            <a:avLst/>
          </a:prstGeom>
          <a:noFill/>
          <a:ln>
            <a:noFill/>
          </a:ln>
        </p:spPr>
      </p:pic>
      <p:pic>
        <p:nvPicPr>
          <p:cNvPr id="195" name="Google Shape;195;p15"/>
          <p:cNvPicPr preferRelativeResize="0"/>
          <p:nvPr/>
        </p:nvPicPr>
        <p:blipFill>
          <a:blip r:embed="rId7">
            <a:alphaModFix/>
          </a:blip>
          <a:stretch>
            <a:fillRect/>
          </a:stretch>
        </p:blipFill>
        <p:spPr>
          <a:xfrm>
            <a:off x="2217700" y="4086917"/>
            <a:ext cx="239772" cy="273999"/>
          </a:xfrm>
          <a:prstGeom prst="rect">
            <a:avLst/>
          </a:prstGeom>
          <a:noFill/>
          <a:ln>
            <a:noFill/>
          </a:ln>
        </p:spPr>
      </p:pic>
      <p:cxnSp>
        <p:nvCxnSpPr>
          <p:cNvPr id="196" name="Google Shape;196;p15"/>
          <p:cNvCxnSpPr>
            <a:stCxn id="190" idx="0"/>
            <a:endCxn id="195" idx="2"/>
          </p:cNvCxnSpPr>
          <p:nvPr/>
        </p:nvCxnSpPr>
        <p:spPr>
          <a:xfrm rot="10800000" flipH="1">
            <a:off x="1988884" y="4360817"/>
            <a:ext cx="348600" cy="324000"/>
          </a:xfrm>
          <a:prstGeom prst="straightConnector1">
            <a:avLst/>
          </a:prstGeom>
          <a:noFill/>
          <a:ln w="9525" cap="flat" cmpd="sng">
            <a:solidFill>
              <a:srgbClr val="CCCCCC"/>
            </a:solidFill>
            <a:prstDash val="solid"/>
            <a:round/>
            <a:headEnd type="none" w="med" len="med"/>
            <a:tailEnd type="none" w="med" len="med"/>
          </a:ln>
        </p:spPr>
      </p:cxnSp>
      <p:cxnSp>
        <p:nvCxnSpPr>
          <p:cNvPr id="197" name="Google Shape;197;p15"/>
          <p:cNvCxnSpPr>
            <a:stCxn id="193" idx="0"/>
            <a:endCxn id="195" idx="2"/>
          </p:cNvCxnSpPr>
          <p:nvPr/>
        </p:nvCxnSpPr>
        <p:spPr>
          <a:xfrm rot="10800000">
            <a:off x="2337584" y="4360817"/>
            <a:ext cx="0" cy="324000"/>
          </a:xfrm>
          <a:prstGeom prst="straightConnector1">
            <a:avLst/>
          </a:prstGeom>
          <a:noFill/>
          <a:ln w="9525" cap="flat" cmpd="sng">
            <a:solidFill>
              <a:srgbClr val="CCCCCC"/>
            </a:solidFill>
            <a:prstDash val="solid"/>
            <a:round/>
            <a:headEnd type="none" w="med" len="med"/>
            <a:tailEnd type="none" w="med" len="med"/>
          </a:ln>
        </p:spPr>
      </p:cxnSp>
      <p:cxnSp>
        <p:nvCxnSpPr>
          <p:cNvPr id="198" name="Google Shape;198;p15"/>
          <p:cNvCxnSpPr>
            <a:stCxn id="194" idx="0"/>
            <a:endCxn id="195" idx="2"/>
          </p:cNvCxnSpPr>
          <p:nvPr/>
        </p:nvCxnSpPr>
        <p:spPr>
          <a:xfrm rot="10800000">
            <a:off x="2337484" y="4360817"/>
            <a:ext cx="400500" cy="324000"/>
          </a:xfrm>
          <a:prstGeom prst="straightConnector1">
            <a:avLst/>
          </a:prstGeom>
          <a:noFill/>
          <a:ln w="9525" cap="flat" cmpd="sng">
            <a:solidFill>
              <a:srgbClr val="CCCCCC"/>
            </a:solidFill>
            <a:prstDash val="solid"/>
            <a:round/>
            <a:headEnd type="none" w="med" len="med"/>
            <a:tailEnd type="none" w="med" len="med"/>
          </a:ln>
        </p:spPr>
      </p:cxnSp>
      <p:pic>
        <p:nvPicPr>
          <p:cNvPr id="199" name="Google Shape;199;p15"/>
          <p:cNvPicPr preferRelativeResize="0"/>
          <p:nvPr/>
        </p:nvPicPr>
        <p:blipFill>
          <a:blip r:embed="rId7">
            <a:alphaModFix/>
          </a:blip>
          <a:stretch>
            <a:fillRect/>
          </a:stretch>
        </p:blipFill>
        <p:spPr>
          <a:xfrm>
            <a:off x="1581567" y="3040567"/>
            <a:ext cx="239772" cy="273999"/>
          </a:xfrm>
          <a:prstGeom prst="rect">
            <a:avLst/>
          </a:prstGeom>
          <a:noFill/>
          <a:ln>
            <a:noFill/>
          </a:ln>
        </p:spPr>
      </p:pic>
      <p:cxnSp>
        <p:nvCxnSpPr>
          <p:cNvPr id="200" name="Google Shape;200;p15"/>
          <p:cNvCxnSpPr>
            <a:stCxn id="171" idx="0"/>
            <a:endCxn id="199" idx="2"/>
          </p:cNvCxnSpPr>
          <p:nvPr/>
        </p:nvCxnSpPr>
        <p:spPr>
          <a:xfrm rot="10800000" flipH="1">
            <a:off x="1166153" y="3314600"/>
            <a:ext cx="535200" cy="774000"/>
          </a:xfrm>
          <a:prstGeom prst="straightConnector1">
            <a:avLst/>
          </a:prstGeom>
          <a:noFill/>
          <a:ln w="9525" cap="flat" cmpd="sng">
            <a:solidFill>
              <a:srgbClr val="CCCCCC"/>
            </a:solidFill>
            <a:prstDash val="solid"/>
            <a:round/>
            <a:headEnd type="none" w="med" len="med"/>
            <a:tailEnd type="none" w="med" len="med"/>
          </a:ln>
        </p:spPr>
      </p:cxnSp>
      <p:cxnSp>
        <p:nvCxnSpPr>
          <p:cNvPr id="201" name="Google Shape;201;p15"/>
          <p:cNvCxnSpPr>
            <a:stCxn id="195" idx="0"/>
            <a:endCxn id="199" idx="2"/>
          </p:cNvCxnSpPr>
          <p:nvPr/>
        </p:nvCxnSpPr>
        <p:spPr>
          <a:xfrm rot="10800000">
            <a:off x="1701586" y="3314417"/>
            <a:ext cx="636000" cy="772500"/>
          </a:xfrm>
          <a:prstGeom prst="straightConnector1">
            <a:avLst/>
          </a:prstGeom>
          <a:noFill/>
          <a:ln w="9525" cap="flat" cmpd="sng">
            <a:solidFill>
              <a:srgbClr val="CCCCCC"/>
            </a:solidFill>
            <a:prstDash val="solid"/>
            <a:round/>
            <a:headEnd type="none" w="med" len="med"/>
            <a:tailEnd type="none" w="med" len="med"/>
          </a:ln>
        </p:spPr>
      </p:cxnSp>
      <p:pic>
        <p:nvPicPr>
          <p:cNvPr id="202" name="Google Shape;202;p15"/>
          <p:cNvPicPr preferRelativeResize="0"/>
          <p:nvPr/>
        </p:nvPicPr>
        <p:blipFill>
          <a:blip r:embed="rId5">
            <a:alphaModFix/>
          </a:blip>
          <a:stretch>
            <a:fillRect/>
          </a:stretch>
        </p:blipFill>
        <p:spPr>
          <a:xfrm flipH="1">
            <a:off x="4635901" y="5197867"/>
            <a:ext cx="283400" cy="283400"/>
          </a:xfrm>
          <a:prstGeom prst="rect">
            <a:avLst/>
          </a:prstGeom>
          <a:noFill/>
          <a:ln>
            <a:noFill/>
          </a:ln>
        </p:spPr>
      </p:pic>
      <p:pic>
        <p:nvPicPr>
          <p:cNvPr id="203" name="Google Shape;203;p15"/>
          <p:cNvPicPr preferRelativeResize="0"/>
          <p:nvPr/>
        </p:nvPicPr>
        <p:blipFill>
          <a:blip r:embed="rId5">
            <a:alphaModFix/>
          </a:blip>
          <a:stretch>
            <a:fillRect/>
          </a:stretch>
        </p:blipFill>
        <p:spPr>
          <a:xfrm flipH="1">
            <a:off x="5884067" y="5197867"/>
            <a:ext cx="283400" cy="283400"/>
          </a:xfrm>
          <a:prstGeom prst="rect">
            <a:avLst/>
          </a:prstGeom>
          <a:noFill/>
          <a:ln>
            <a:noFill/>
          </a:ln>
        </p:spPr>
      </p:pic>
      <p:pic>
        <p:nvPicPr>
          <p:cNvPr id="204" name="Google Shape;204;p15"/>
          <p:cNvPicPr preferRelativeResize="0"/>
          <p:nvPr/>
        </p:nvPicPr>
        <p:blipFill>
          <a:blip r:embed="rId6">
            <a:alphaModFix/>
          </a:blip>
          <a:stretch>
            <a:fillRect/>
          </a:stretch>
        </p:blipFill>
        <p:spPr>
          <a:xfrm>
            <a:off x="4615667" y="4642767"/>
            <a:ext cx="323868" cy="323868"/>
          </a:xfrm>
          <a:prstGeom prst="rect">
            <a:avLst/>
          </a:prstGeom>
          <a:noFill/>
          <a:ln>
            <a:noFill/>
          </a:ln>
        </p:spPr>
      </p:pic>
      <p:grpSp>
        <p:nvGrpSpPr>
          <p:cNvPr id="205" name="Google Shape;205;p15"/>
          <p:cNvGrpSpPr/>
          <p:nvPr/>
        </p:nvGrpSpPr>
        <p:grpSpPr>
          <a:xfrm>
            <a:off x="5729657" y="4684705"/>
            <a:ext cx="588451" cy="239760"/>
            <a:chOff x="4297350" y="3342163"/>
            <a:chExt cx="441350" cy="179825"/>
          </a:xfrm>
        </p:grpSpPr>
        <p:pic>
          <p:nvPicPr>
            <p:cNvPr id="206" name="Google Shape;206;p15"/>
            <p:cNvPicPr preferRelativeResize="0"/>
            <p:nvPr/>
          </p:nvPicPr>
          <p:blipFill>
            <a:blip r:embed="rId10">
              <a:alphaModFix/>
            </a:blip>
            <a:stretch>
              <a:fillRect/>
            </a:stretch>
          </p:blipFill>
          <p:spPr>
            <a:xfrm>
              <a:off x="4297350" y="3342163"/>
              <a:ext cx="179825" cy="179825"/>
            </a:xfrm>
            <a:prstGeom prst="rect">
              <a:avLst/>
            </a:prstGeom>
            <a:noFill/>
            <a:ln>
              <a:noFill/>
            </a:ln>
          </p:spPr>
        </p:pic>
        <p:pic>
          <p:nvPicPr>
            <p:cNvPr id="207" name="Google Shape;207;p15"/>
            <p:cNvPicPr preferRelativeResize="0"/>
            <p:nvPr/>
          </p:nvPicPr>
          <p:blipFill>
            <a:blip r:embed="rId10">
              <a:alphaModFix/>
            </a:blip>
            <a:stretch>
              <a:fillRect/>
            </a:stretch>
          </p:blipFill>
          <p:spPr>
            <a:xfrm>
              <a:off x="4558875" y="3342163"/>
              <a:ext cx="179825" cy="179825"/>
            </a:xfrm>
            <a:prstGeom prst="rect">
              <a:avLst/>
            </a:prstGeom>
            <a:noFill/>
            <a:ln>
              <a:noFill/>
            </a:ln>
          </p:spPr>
        </p:pic>
      </p:grpSp>
      <p:pic>
        <p:nvPicPr>
          <p:cNvPr id="208" name="Google Shape;208;p15"/>
          <p:cNvPicPr preferRelativeResize="0"/>
          <p:nvPr/>
        </p:nvPicPr>
        <p:blipFill>
          <a:blip r:embed="rId8">
            <a:alphaModFix/>
          </a:blip>
          <a:stretch>
            <a:fillRect/>
          </a:stretch>
        </p:blipFill>
        <p:spPr>
          <a:xfrm>
            <a:off x="5537618" y="4163400"/>
            <a:ext cx="323868" cy="323868"/>
          </a:xfrm>
          <a:prstGeom prst="rect">
            <a:avLst/>
          </a:prstGeom>
          <a:noFill/>
          <a:ln>
            <a:noFill/>
          </a:ln>
        </p:spPr>
      </p:pic>
      <p:pic>
        <p:nvPicPr>
          <p:cNvPr id="209" name="Google Shape;209;p15"/>
          <p:cNvPicPr preferRelativeResize="0"/>
          <p:nvPr/>
        </p:nvPicPr>
        <p:blipFill>
          <a:blip r:embed="rId8">
            <a:alphaModFix/>
          </a:blip>
          <a:stretch>
            <a:fillRect/>
          </a:stretch>
        </p:blipFill>
        <p:spPr>
          <a:xfrm>
            <a:off x="5861484" y="4163400"/>
            <a:ext cx="323868" cy="323868"/>
          </a:xfrm>
          <a:prstGeom prst="rect">
            <a:avLst/>
          </a:prstGeom>
          <a:noFill/>
          <a:ln>
            <a:noFill/>
          </a:ln>
        </p:spPr>
      </p:pic>
      <p:pic>
        <p:nvPicPr>
          <p:cNvPr id="210" name="Google Shape;210;p15"/>
          <p:cNvPicPr preferRelativeResize="0"/>
          <p:nvPr/>
        </p:nvPicPr>
        <p:blipFill>
          <a:blip r:embed="rId8">
            <a:alphaModFix/>
          </a:blip>
          <a:stretch>
            <a:fillRect/>
          </a:stretch>
        </p:blipFill>
        <p:spPr>
          <a:xfrm>
            <a:off x="6185351" y="4163400"/>
            <a:ext cx="323868" cy="323868"/>
          </a:xfrm>
          <a:prstGeom prst="rect">
            <a:avLst/>
          </a:prstGeom>
          <a:noFill/>
          <a:ln>
            <a:noFill/>
          </a:ln>
        </p:spPr>
      </p:pic>
      <p:cxnSp>
        <p:nvCxnSpPr>
          <p:cNvPr id="211" name="Google Shape;211;p15"/>
          <p:cNvCxnSpPr>
            <a:stCxn id="204" idx="0"/>
            <a:endCxn id="172" idx="2"/>
          </p:cNvCxnSpPr>
          <p:nvPr/>
        </p:nvCxnSpPr>
        <p:spPr>
          <a:xfrm rot="10800000">
            <a:off x="4615601" y="4487367"/>
            <a:ext cx="162000" cy="155400"/>
          </a:xfrm>
          <a:prstGeom prst="straightConnector1">
            <a:avLst/>
          </a:prstGeom>
          <a:noFill/>
          <a:ln w="9525" cap="flat" cmpd="sng">
            <a:solidFill>
              <a:srgbClr val="CCCCCC"/>
            </a:solidFill>
            <a:prstDash val="solid"/>
            <a:round/>
            <a:headEnd type="none" w="med" len="med"/>
            <a:tailEnd type="none" w="med" len="med"/>
          </a:ln>
        </p:spPr>
      </p:cxnSp>
      <p:cxnSp>
        <p:nvCxnSpPr>
          <p:cNvPr id="212" name="Google Shape;212;p15"/>
          <p:cNvCxnSpPr>
            <a:stCxn id="204" idx="0"/>
            <a:endCxn id="173" idx="2"/>
          </p:cNvCxnSpPr>
          <p:nvPr/>
        </p:nvCxnSpPr>
        <p:spPr>
          <a:xfrm rot="10800000" flipH="1">
            <a:off x="4777601" y="4487367"/>
            <a:ext cx="162000" cy="155400"/>
          </a:xfrm>
          <a:prstGeom prst="straightConnector1">
            <a:avLst/>
          </a:prstGeom>
          <a:noFill/>
          <a:ln w="9525" cap="flat" cmpd="sng">
            <a:solidFill>
              <a:srgbClr val="CCCCCC"/>
            </a:solidFill>
            <a:prstDash val="solid"/>
            <a:round/>
            <a:headEnd type="none" w="med" len="med"/>
            <a:tailEnd type="none" w="med" len="med"/>
          </a:ln>
        </p:spPr>
      </p:cxnSp>
      <p:cxnSp>
        <p:nvCxnSpPr>
          <p:cNvPr id="213" name="Google Shape;213;p15"/>
          <p:cNvCxnSpPr>
            <a:endCxn id="208" idx="2"/>
          </p:cNvCxnSpPr>
          <p:nvPr/>
        </p:nvCxnSpPr>
        <p:spPr>
          <a:xfrm rot="10800000">
            <a:off x="5699552" y="4487268"/>
            <a:ext cx="318000" cy="209100"/>
          </a:xfrm>
          <a:prstGeom prst="straightConnector1">
            <a:avLst/>
          </a:prstGeom>
          <a:noFill/>
          <a:ln w="9525" cap="flat" cmpd="sng">
            <a:solidFill>
              <a:srgbClr val="CCCCCC"/>
            </a:solidFill>
            <a:prstDash val="solid"/>
            <a:round/>
            <a:headEnd type="none" w="med" len="med"/>
            <a:tailEnd type="none" w="med" len="med"/>
          </a:ln>
        </p:spPr>
      </p:cxnSp>
      <p:cxnSp>
        <p:nvCxnSpPr>
          <p:cNvPr id="214" name="Google Shape;214;p15"/>
          <p:cNvCxnSpPr/>
          <p:nvPr/>
        </p:nvCxnSpPr>
        <p:spPr>
          <a:xfrm rot="10800000">
            <a:off x="6040133" y="4447233"/>
            <a:ext cx="12000" cy="237900"/>
          </a:xfrm>
          <a:prstGeom prst="straightConnector1">
            <a:avLst/>
          </a:prstGeom>
          <a:noFill/>
          <a:ln w="9525" cap="flat" cmpd="sng">
            <a:solidFill>
              <a:srgbClr val="CCCCCC"/>
            </a:solidFill>
            <a:prstDash val="solid"/>
            <a:round/>
            <a:headEnd type="none" w="med" len="med"/>
            <a:tailEnd type="none" w="med" len="med"/>
          </a:ln>
        </p:spPr>
      </p:cxnSp>
      <p:cxnSp>
        <p:nvCxnSpPr>
          <p:cNvPr id="215" name="Google Shape;215;p15"/>
          <p:cNvCxnSpPr>
            <a:endCxn id="210" idx="2"/>
          </p:cNvCxnSpPr>
          <p:nvPr/>
        </p:nvCxnSpPr>
        <p:spPr>
          <a:xfrm rot="10800000" flipH="1">
            <a:off x="6040385" y="4487268"/>
            <a:ext cx="306900" cy="209700"/>
          </a:xfrm>
          <a:prstGeom prst="straightConnector1">
            <a:avLst/>
          </a:prstGeom>
          <a:noFill/>
          <a:ln w="9525" cap="flat" cmpd="sng">
            <a:solidFill>
              <a:srgbClr val="CCCCCC"/>
            </a:solidFill>
            <a:prstDash val="solid"/>
            <a:round/>
            <a:headEnd type="none" w="med" len="med"/>
            <a:tailEnd type="none" w="med" len="med"/>
          </a:ln>
        </p:spPr>
      </p:cxnSp>
      <p:pic>
        <p:nvPicPr>
          <p:cNvPr id="216" name="Google Shape;216;p15"/>
          <p:cNvPicPr preferRelativeResize="0"/>
          <p:nvPr/>
        </p:nvPicPr>
        <p:blipFill>
          <a:blip r:embed="rId8">
            <a:alphaModFix/>
          </a:blip>
          <a:stretch>
            <a:fillRect/>
          </a:stretch>
        </p:blipFill>
        <p:spPr>
          <a:xfrm>
            <a:off x="4758518" y="3045783"/>
            <a:ext cx="323868" cy="323868"/>
          </a:xfrm>
          <a:prstGeom prst="rect">
            <a:avLst/>
          </a:prstGeom>
          <a:noFill/>
          <a:ln>
            <a:noFill/>
          </a:ln>
        </p:spPr>
      </p:pic>
      <p:pic>
        <p:nvPicPr>
          <p:cNvPr id="217" name="Google Shape;217;p15"/>
          <p:cNvPicPr preferRelativeResize="0"/>
          <p:nvPr/>
        </p:nvPicPr>
        <p:blipFill>
          <a:blip r:embed="rId8">
            <a:alphaModFix/>
          </a:blip>
          <a:stretch>
            <a:fillRect/>
          </a:stretch>
        </p:blipFill>
        <p:spPr>
          <a:xfrm>
            <a:off x="5082384" y="3045783"/>
            <a:ext cx="323868" cy="323868"/>
          </a:xfrm>
          <a:prstGeom prst="rect">
            <a:avLst/>
          </a:prstGeom>
          <a:noFill/>
          <a:ln>
            <a:noFill/>
          </a:ln>
        </p:spPr>
      </p:pic>
      <p:pic>
        <p:nvPicPr>
          <p:cNvPr id="218" name="Google Shape;218;p15"/>
          <p:cNvPicPr preferRelativeResize="0"/>
          <p:nvPr/>
        </p:nvPicPr>
        <p:blipFill>
          <a:blip r:embed="rId8">
            <a:alphaModFix/>
          </a:blip>
          <a:stretch>
            <a:fillRect/>
          </a:stretch>
        </p:blipFill>
        <p:spPr>
          <a:xfrm>
            <a:off x="5334418" y="3045800"/>
            <a:ext cx="323868" cy="323868"/>
          </a:xfrm>
          <a:prstGeom prst="rect">
            <a:avLst/>
          </a:prstGeom>
          <a:noFill/>
          <a:ln>
            <a:noFill/>
          </a:ln>
        </p:spPr>
      </p:pic>
      <p:pic>
        <p:nvPicPr>
          <p:cNvPr id="219" name="Google Shape;219;p15"/>
          <p:cNvPicPr preferRelativeResize="0"/>
          <p:nvPr/>
        </p:nvPicPr>
        <p:blipFill>
          <a:blip r:embed="rId8">
            <a:alphaModFix/>
          </a:blip>
          <a:stretch>
            <a:fillRect/>
          </a:stretch>
        </p:blipFill>
        <p:spPr>
          <a:xfrm>
            <a:off x="5658284" y="3045800"/>
            <a:ext cx="323868" cy="323868"/>
          </a:xfrm>
          <a:prstGeom prst="rect">
            <a:avLst/>
          </a:prstGeom>
          <a:noFill/>
          <a:ln>
            <a:noFill/>
          </a:ln>
        </p:spPr>
      </p:pic>
      <p:pic>
        <p:nvPicPr>
          <p:cNvPr id="220" name="Google Shape;220;p15"/>
          <p:cNvPicPr preferRelativeResize="0"/>
          <p:nvPr/>
        </p:nvPicPr>
        <p:blipFill>
          <a:blip r:embed="rId8">
            <a:alphaModFix/>
          </a:blip>
          <a:stretch>
            <a:fillRect/>
          </a:stretch>
        </p:blipFill>
        <p:spPr>
          <a:xfrm>
            <a:off x="5982151" y="3045800"/>
            <a:ext cx="323868" cy="323868"/>
          </a:xfrm>
          <a:prstGeom prst="rect">
            <a:avLst/>
          </a:prstGeom>
          <a:noFill/>
          <a:ln>
            <a:noFill/>
          </a:ln>
        </p:spPr>
      </p:pic>
      <p:cxnSp>
        <p:nvCxnSpPr>
          <p:cNvPr id="221" name="Google Shape;221;p15"/>
          <p:cNvCxnSpPr>
            <a:endCxn id="218" idx="2"/>
          </p:cNvCxnSpPr>
          <p:nvPr/>
        </p:nvCxnSpPr>
        <p:spPr>
          <a:xfrm rot="10800000" flipH="1">
            <a:off x="4777552" y="3369668"/>
            <a:ext cx="718800" cy="774000"/>
          </a:xfrm>
          <a:prstGeom prst="straightConnector1">
            <a:avLst/>
          </a:prstGeom>
          <a:noFill/>
          <a:ln w="9525" cap="flat" cmpd="sng">
            <a:solidFill>
              <a:srgbClr val="CCCCCC"/>
            </a:solidFill>
            <a:prstDash val="solid"/>
            <a:round/>
            <a:headEnd type="none" w="med" len="med"/>
            <a:tailEnd type="none" w="med" len="med"/>
          </a:ln>
        </p:spPr>
      </p:cxnSp>
      <p:cxnSp>
        <p:nvCxnSpPr>
          <p:cNvPr id="222" name="Google Shape;222;p15"/>
          <p:cNvCxnSpPr>
            <a:stCxn id="209" idx="0"/>
            <a:endCxn id="218" idx="2"/>
          </p:cNvCxnSpPr>
          <p:nvPr/>
        </p:nvCxnSpPr>
        <p:spPr>
          <a:xfrm rot="10800000">
            <a:off x="5496318" y="3369600"/>
            <a:ext cx="527100" cy="793800"/>
          </a:xfrm>
          <a:prstGeom prst="straightConnector1">
            <a:avLst/>
          </a:prstGeom>
          <a:noFill/>
          <a:ln w="9525" cap="flat" cmpd="sng">
            <a:solidFill>
              <a:srgbClr val="CCCCCC"/>
            </a:solidFill>
            <a:prstDash val="solid"/>
            <a:round/>
            <a:headEnd type="none" w="med" len="med"/>
            <a:tailEnd type="none" w="med" len="med"/>
          </a:ln>
        </p:spPr>
      </p:cxnSp>
      <p:sp>
        <p:nvSpPr>
          <p:cNvPr id="223" name="Google Shape;223;p15"/>
          <p:cNvSpPr txBox="1"/>
          <p:nvPr/>
        </p:nvSpPr>
        <p:spPr>
          <a:xfrm>
            <a:off x="6208800" y="2279575"/>
            <a:ext cx="2366100" cy="1647000"/>
          </a:xfrm>
          <a:prstGeom prst="rect">
            <a:avLst/>
          </a:prstGeom>
          <a:noFill/>
          <a:ln>
            <a:noFill/>
          </a:ln>
        </p:spPr>
        <p:txBody>
          <a:bodyPr spcFirstLastPara="1" wrap="square" lIns="121900" tIns="121900" rIns="121900" bIns="121900" anchor="t" anchorCtr="0">
            <a:spAutoFit/>
          </a:bodyPr>
          <a:lstStyle/>
          <a:p>
            <a:pPr marL="381000" lvl="0" indent="-234950" algn="l" rtl="0">
              <a:spcBef>
                <a:spcPts val="0"/>
              </a:spcBef>
              <a:spcAft>
                <a:spcPts val="0"/>
              </a:spcAft>
              <a:buClr>
                <a:srgbClr val="434343"/>
              </a:buClr>
              <a:buSzPts val="1300"/>
              <a:buChar char="●"/>
            </a:pPr>
            <a:r>
              <a:rPr lang="en-US" sz="1300" b="1">
                <a:solidFill>
                  <a:srgbClr val="434343"/>
                </a:solidFill>
              </a:rPr>
              <a:t>Distributed</a:t>
            </a:r>
            <a:endParaRPr sz="1300" b="1">
              <a:solidFill>
                <a:srgbClr val="434343"/>
              </a:solidFill>
            </a:endParaRPr>
          </a:p>
          <a:p>
            <a:pPr marL="609600" lvl="1" indent="-234950" algn="l" rtl="0">
              <a:spcBef>
                <a:spcPts val="0"/>
              </a:spcBef>
              <a:spcAft>
                <a:spcPts val="0"/>
              </a:spcAft>
              <a:buClr>
                <a:srgbClr val="434343"/>
              </a:buClr>
              <a:buSzPts val="1300"/>
              <a:buChar char="○"/>
            </a:pPr>
            <a:r>
              <a:rPr lang="en-US" sz="1300" b="1">
                <a:solidFill>
                  <a:srgbClr val="434343"/>
                </a:solidFill>
              </a:rPr>
              <a:t>Exploration</a:t>
            </a:r>
            <a:endParaRPr sz="1300" b="1">
              <a:solidFill>
                <a:srgbClr val="434343"/>
              </a:solidFill>
            </a:endParaRPr>
          </a:p>
          <a:p>
            <a:pPr marL="609600" lvl="1" indent="-234950" algn="l" rtl="0">
              <a:spcBef>
                <a:spcPts val="0"/>
              </a:spcBef>
              <a:spcAft>
                <a:spcPts val="0"/>
              </a:spcAft>
              <a:buClr>
                <a:srgbClr val="434343"/>
              </a:buClr>
              <a:buSzPts val="1300"/>
              <a:buChar char="○"/>
            </a:pPr>
            <a:r>
              <a:rPr lang="en-US" sz="1300" b="1">
                <a:solidFill>
                  <a:srgbClr val="434343"/>
                </a:solidFill>
              </a:rPr>
              <a:t>Experimentation</a:t>
            </a:r>
            <a:endParaRPr sz="1300" b="1">
              <a:solidFill>
                <a:srgbClr val="434343"/>
              </a:solidFill>
            </a:endParaRPr>
          </a:p>
          <a:p>
            <a:pPr marL="609600" lvl="1" indent="-234950" algn="l" rtl="0">
              <a:spcBef>
                <a:spcPts val="0"/>
              </a:spcBef>
              <a:spcAft>
                <a:spcPts val="0"/>
              </a:spcAft>
              <a:buClr>
                <a:srgbClr val="434343"/>
              </a:buClr>
              <a:buSzPts val="1300"/>
              <a:buChar char="○"/>
            </a:pPr>
            <a:r>
              <a:rPr lang="en-US" sz="1300" b="1">
                <a:solidFill>
                  <a:srgbClr val="434343"/>
                </a:solidFill>
              </a:rPr>
              <a:t>Training</a:t>
            </a:r>
            <a:endParaRPr sz="1300" b="1">
              <a:solidFill>
                <a:srgbClr val="434343"/>
              </a:solidFill>
            </a:endParaRPr>
          </a:p>
          <a:p>
            <a:pPr marL="609600" lvl="1" indent="-234950" algn="l" rtl="0">
              <a:spcBef>
                <a:spcPts val="0"/>
              </a:spcBef>
              <a:spcAft>
                <a:spcPts val="0"/>
              </a:spcAft>
              <a:buClr>
                <a:srgbClr val="434343"/>
              </a:buClr>
              <a:buSzPts val="1300"/>
              <a:buChar char="○"/>
            </a:pPr>
            <a:r>
              <a:rPr lang="en-US" sz="1300" b="1">
                <a:solidFill>
                  <a:srgbClr val="434343"/>
                </a:solidFill>
              </a:rPr>
              <a:t>Evaluation</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Pre-trained models</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Compare / Ensembles</a:t>
            </a:r>
            <a:endParaRPr sz="1300" b="1">
              <a:solidFill>
                <a:srgbClr val="434343"/>
              </a:solidFill>
            </a:endParaRPr>
          </a:p>
        </p:txBody>
      </p:sp>
      <p:grpSp>
        <p:nvGrpSpPr>
          <p:cNvPr id="224" name="Google Shape;224;p15"/>
          <p:cNvGrpSpPr/>
          <p:nvPr/>
        </p:nvGrpSpPr>
        <p:grpSpPr>
          <a:xfrm>
            <a:off x="9245346" y="2833194"/>
            <a:ext cx="453989" cy="468788"/>
            <a:chOff x="7620000" y="2182100"/>
            <a:chExt cx="340500" cy="351600"/>
          </a:xfrm>
        </p:grpSpPr>
        <p:sp>
          <p:nvSpPr>
            <p:cNvPr id="225" name="Google Shape;225;p15"/>
            <p:cNvSpPr/>
            <p:nvPr/>
          </p:nvSpPr>
          <p:spPr>
            <a:xfrm>
              <a:off x="7620000" y="2182100"/>
              <a:ext cx="340500" cy="351600"/>
            </a:xfrm>
            <a:prstGeom prst="roundRect">
              <a:avLst>
                <a:gd name="adj" fmla="val 16667"/>
              </a:avLst>
            </a:prstGeom>
            <a:solidFill>
              <a:srgbClr val="F3F3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pic>
          <p:nvPicPr>
            <p:cNvPr id="226" name="Google Shape;226;p15"/>
            <p:cNvPicPr preferRelativeResize="0"/>
            <p:nvPr/>
          </p:nvPicPr>
          <p:blipFill>
            <a:blip r:embed="rId11">
              <a:alphaModFix/>
            </a:blip>
            <a:stretch>
              <a:fillRect/>
            </a:stretch>
          </p:blipFill>
          <p:spPr>
            <a:xfrm>
              <a:off x="7700338" y="2227125"/>
              <a:ext cx="179824" cy="261560"/>
            </a:xfrm>
            <a:prstGeom prst="rect">
              <a:avLst/>
            </a:prstGeom>
            <a:noFill/>
            <a:ln>
              <a:noFill/>
            </a:ln>
          </p:spPr>
        </p:pic>
      </p:grpSp>
      <p:grpSp>
        <p:nvGrpSpPr>
          <p:cNvPr id="227" name="Google Shape;227;p15"/>
          <p:cNvGrpSpPr/>
          <p:nvPr/>
        </p:nvGrpSpPr>
        <p:grpSpPr>
          <a:xfrm>
            <a:off x="9245346" y="3383942"/>
            <a:ext cx="453989" cy="468788"/>
            <a:chOff x="7620000" y="2747575"/>
            <a:chExt cx="340500" cy="351600"/>
          </a:xfrm>
        </p:grpSpPr>
        <p:sp>
          <p:nvSpPr>
            <p:cNvPr id="228" name="Google Shape;228;p15"/>
            <p:cNvSpPr/>
            <p:nvPr/>
          </p:nvSpPr>
          <p:spPr>
            <a:xfrm>
              <a:off x="7620000" y="2747575"/>
              <a:ext cx="340500" cy="351600"/>
            </a:xfrm>
            <a:prstGeom prst="roundRect">
              <a:avLst>
                <a:gd name="adj" fmla="val 16667"/>
              </a:avLst>
            </a:prstGeom>
            <a:solidFill>
              <a:srgbClr val="F3F3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pic>
          <p:nvPicPr>
            <p:cNvPr id="229" name="Google Shape;229;p15"/>
            <p:cNvPicPr preferRelativeResize="0"/>
            <p:nvPr/>
          </p:nvPicPr>
          <p:blipFill>
            <a:blip r:embed="rId12">
              <a:alphaModFix/>
            </a:blip>
            <a:stretch>
              <a:fillRect/>
            </a:stretch>
          </p:blipFill>
          <p:spPr>
            <a:xfrm>
              <a:off x="7677845" y="2813595"/>
              <a:ext cx="212700" cy="219553"/>
            </a:xfrm>
            <a:prstGeom prst="rect">
              <a:avLst/>
            </a:prstGeom>
            <a:noFill/>
            <a:ln>
              <a:noFill/>
            </a:ln>
          </p:spPr>
        </p:pic>
      </p:grpSp>
      <p:grpSp>
        <p:nvGrpSpPr>
          <p:cNvPr id="230" name="Google Shape;230;p15"/>
          <p:cNvGrpSpPr/>
          <p:nvPr/>
        </p:nvGrpSpPr>
        <p:grpSpPr>
          <a:xfrm>
            <a:off x="9245346" y="3936909"/>
            <a:ext cx="453989" cy="468788"/>
            <a:chOff x="7620000" y="3238513"/>
            <a:chExt cx="340500" cy="351600"/>
          </a:xfrm>
        </p:grpSpPr>
        <p:sp>
          <p:nvSpPr>
            <p:cNvPr id="231" name="Google Shape;231;p15"/>
            <p:cNvSpPr/>
            <p:nvPr/>
          </p:nvSpPr>
          <p:spPr>
            <a:xfrm>
              <a:off x="7620000" y="3238513"/>
              <a:ext cx="340500" cy="351600"/>
            </a:xfrm>
            <a:prstGeom prst="roundRect">
              <a:avLst>
                <a:gd name="adj" fmla="val 16667"/>
              </a:avLst>
            </a:prstGeom>
            <a:solidFill>
              <a:srgbClr val="F3F3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pic>
          <p:nvPicPr>
            <p:cNvPr id="232" name="Google Shape;232;p15"/>
            <p:cNvPicPr preferRelativeResize="0"/>
            <p:nvPr/>
          </p:nvPicPr>
          <p:blipFill>
            <a:blip r:embed="rId13">
              <a:alphaModFix/>
            </a:blip>
            <a:stretch>
              <a:fillRect/>
            </a:stretch>
          </p:blipFill>
          <p:spPr>
            <a:xfrm>
              <a:off x="7675200" y="3291600"/>
              <a:ext cx="230100" cy="245435"/>
            </a:xfrm>
            <a:prstGeom prst="rect">
              <a:avLst/>
            </a:prstGeom>
            <a:noFill/>
            <a:ln>
              <a:noFill/>
            </a:ln>
          </p:spPr>
        </p:pic>
      </p:grpSp>
      <p:sp>
        <p:nvSpPr>
          <p:cNvPr id="233" name="Google Shape;233;p15"/>
          <p:cNvSpPr txBox="1"/>
          <p:nvPr/>
        </p:nvSpPr>
        <p:spPr>
          <a:xfrm>
            <a:off x="9910633" y="2821467"/>
            <a:ext cx="1246800" cy="446400"/>
          </a:xfrm>
          <a:prstGeom prst="rect">
            <a:avLst/>
          </a:prstGeom>
          <a:noFill/>
          <a:ln>
            <a:noFill/>
          </a:ln>
        </p:spPr>
        <p:txBody>
          <a:bodyPr spcFirstLastPara="1" wrap="square" lIns="0" tIns="121900" rIns="0" bIns="121900" anchor="t" anchorCtr="0">
            <a:spAutoFit/>
          </a:bodyPr>
          <a:lstStyle/>
          <a:p>
            <a:pPr marL="0" lvl="0" indent="0" algn="l" rtl="0">
              <a:spcBef>
                <a:spcPts val="0"/>
              </a:spcBef>
              <a:spcAft>
                <a:spcPts val="0"/>
              </a:spcAft>
              <a:buNone/>
            </a:pPr>
            <a:r>
              <a:rPr lang="en-US" sz="1300">
                <a:solidFill>
                  <a:srgbClr val="434343"/>
                </a:solidFill>
              </a:rPr>
              <a:t>Siri / Alexa</a:t>
            </a:r>
            <a:endParaRPr sz="1300">
              <a:solidFill>
                <a:srgbClr val="434343"/>
              </a:solidFill>
            </a:endParaRPr>
          </a:p>
        </p:txBody>
      </p:sp>
      <p:sp>
        <p:nvSpPr>
          <p:cNvPr id="234" name="Google Shape;234;p15"/>
          <p:cNvSpPr txBox="1"/>
          <p:nvPr/>
        </p:nvSpPr>
        <p:spPr>
          <a:xfrm>
            <a:off x="9910633" y="3392633"/>
            <a:ext cx="1246800" cy="446400"/>
          </a:xfrm>
          <a:prstGeom prst="rect">
            <a:avLst/>
          </a:prstGeom>
          <a:noFill/>
          <a:ln>
            <a:noFill/>
          </a:ln>
        </p:spPr>
        <p:txBody>
          <a:bodyPr spcFirstLastPara="1" wrap="square" lIns="0" tIns="121900" rIns="0" bIns="121900" anchor="t" anchorCtr="0">
            <a:spAutoFit/>
          </a:bodyPr>
          <a:lstStyle/>
          <a:p>
            <a:pPr marL="0" lvl="0" indent="0" algn="l" rtl="0">
              <a:spcBef>
                <a:spcPts val="0"/>
              </a:spcBef>
              <a:spcAft>
                <a:spcPts val="0"/>
              </a:spcAft>
              <a:buNone/>
            </a:pPr>
            <a:r>
              <a:rPr lang="en-US" sz="1300">
                <a:solidFill>
                  <a:srgbClr val="434343"/>
                </a:solidFill>
              </a:rPr>
              <a:t>FaceApp</a:t>
            </a:r>
            <a:endParaRPr sz="1300">
              <a:solidFill>
                <a:srgbClr val="434343"/>
              </a:solidFill>
            </a:endParaRPr>
          </a:p>
        </p:txBody>
      </p:sp>
      <p:sp>
        <p:nvSpPr>
          <p:cNvPr id="235" name="Google Shape;235;p15"/>
          <p:cNvSpPr txBox="1"/>
          <p:nvPr/>
        </p:nvSpPr>
        <p:spPr>
          <a:xfrm>
            <a:off x="9895400" y="3952033"/>
            <a:ext cx="1246800" cy="446400"/>
          </a:xfrm>
          <a:prstGeom prst="rect">
            <a:avLst/>
          </a:prstGeom>
          <a:noFill/>
          <a:ln>
            <a:noFill/>
          </a:ln>
        </p:spPr>
        <p:txBody>
          <a:bodyPr spcFirstLastPara="1" wrap="square" lIns="0" tIns="121900" rIns="0" bIns="121900" anchor="t" anchorCtr="0">
            <a:spAutoFit/>
          </a:bodyPr>
          <a:lstStyle/>
          <a:p>
            <a:pPr marL="0" lvl="0" indent="0" algn="l" rtl="0">
              <a:spcBef>
                <a:spcPts val="0"/>
              </a:spcBef>
              <a:spcAft>
                <a:spcPts val="0"/>
              </a:spcAft>
              <a:buNone/>
            </a:pPr>
            <a:r>
              <a:rPr lang="en-US" sz="1300">
                <a:solidFill>
                  <a:srgbClr val="434343"/>
                </a:solidFill>
              </a:rPr>
              <a:t>Socratic</a:t>
            </a:r>
            <a:endParaRPr sz="1300">
              <a:solidFill>
                <a:srgbClr val="434343"/>
              </a:solidFill>
            </a:endParaRPr>
          </a:p>
        </p:txBody>
      </p:sp>
      <p:pic>
        <p:nvPicPr>
          <p:cNvPr id="236" name="Google Shape;236;p15"/>
          <p:cNvPicPr preferRelativeResize="0"/>
          <p:nvPr/>
        </p:nvPicPr>
        <p:blipFill>
          <a:blip r:embed="rId14">
            <a:alphaModFix/>
          </a:blip>
          <a:stretch>
            <a:fillRect/>
          </a:stretch>
        </p:blipFill>
        <p:spPr>
          <a:xfrm>
            <a:off x="9001233" y="5210033"/>
            <a:ext cx="400400" cy="320315"/>
          </a:xfrm>
          <a:prstGeom prst="rect">
            <a:avLst/>
          </a:prstGeom>
          <a:noFill/>
          <a:ln>
            <a:noFill/>
          </a:ln>
        </p:spPr>
      </p:pic>
      <p:pic>
        <p:nvPicPr>
          <p:cNvPr id="237" name="Google Shape;237;p15"/>
          <p:cNvPicPr preferRelativeResize="0"/>
          <p:nvPr/>
        </p:nvPicPr>
        <p:blipFill>
          <a:blip r:embed="rId5">
            <a:alphaModFix/>
          </a:blip>
          <a:stretch>
            <a:fillRect/>
          </a:stretch>
        </p:blipFill>
        <p:spPr>
          <a:xfrm flipH="1">
            <a:off x="10033634" y="5197867"/>
            <a:ext cx="283400" cy="283400"/>
          </a:xfrm>
          <a:prstGeom prst="rect">
            <a:avLst/>
          </a:prstGeom>
          <a:noFill/>
          <a:ln>
            <a:noFill/>
          </a:ln>
        </p:spPr>
      </p:pic>
      <p:pic>
        <p:nvPicPr>
          <p:cNvPr id="238" name="Google Shape;238;p15"/>
          <p:cNvPicPr preferRelativeResize="0"/>
          <p:nvPr/>
        </p:nvPicPr>
        <p:blipFill>
          <a:blip r:embed="rId6">
            <a:alphaModFix/>
          </a:blip>
          <a:stretch>
            <a:fillRect/>
          </a:stretch>
        </p:blipFill>
        <p:spPr>
          <a:xfrm>
            <a:off x="9039500" y="4742067"/>
            <a:ext cx="323868" cy="323868"/>
          </a:xfrm>
          <a:prstGeom prst="rect">
            <a:avLst/>
          </a:prstGeom>
          <a:noFill/>
          <a:ln>
            <a:noFill/>
          </a:ln>
        </p:spPr>
      </p:pic>
      <p:pic>
        <p:nvPicPr>
          <p:cNvPr id="239" name="Google Shape;239;p15"/>
          <p:cNvPicPr preferRelativeResize="0"/>
          <p:nvPr/>
        </p:nvPicPr>
        <p:blipFill>
          <a:blip r:embed="rId6">
            <a:alphaModFix/>
          </a:blip>
          <a:stretch>
            <a:fillRect/>
          </a:stretch>
        </p:blipFill>
        <p:spPr>
          <a:xfrm>
            <a:off x="9993167" y="4737767"/>
            <a:ext cx="323868" cy="323868"/>
          </a:xfrm>
          <a:prstGeom prst="rect">
            <a:avLst/>
          </a:prstGeom>
          <a:noFill/>
          <a:ln>
            <a:noFill/>
          </a:ln>
        </p:spPr>
      </p:pic>
      <p:pic>
        <p:nvPicPr>
          <p:cNvPr id="240" name="Google Shape;240;p15"/>
          <p:cNvPicPr preferRelativeResize="0"/>
          <p:nvPr/>
        </p:nvPicPr>
        <p:blipFill>
          <a:blip r:embed="rId10">
            <a:alphaModFix/>
          </a:blip>
          <a:stretch>
            <a:fillRect/>
          </a:stretch>
        </p:blipFill>
        <p:spPr>
          <a:xfrm>
            <a:off x="10661267" y="4779817"/>
            <a:ext cx="239767" cy="239767"/>
          </a:xfrm>
          <a:prstGeom prst="rect">
            <a:avLst/>
          </a:prstGeom>
          <a:noFill/>
          <a:ln>
            <a:noFill/>
          </a:ln>
        </p:spPr>
      </p:pic>
      <p:sp>
        <p:nvSpPr>
          <p:cNvPr id="241" name="Google Shape;241;p15"/>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7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7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0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0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0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0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1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1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1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1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1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1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1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1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1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1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2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2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22"/>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2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179"/>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2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27"/>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30"/>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33"/>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34"/>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35"/>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36"/>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37"/>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38"/>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39"/>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40"/>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175"/>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6"/>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Data Science Series to Real World (cont)</a:t>
            </a:r>
            <a:endParaRPr/>
          </a:p>
        </p:txBody>
      </p:sp>
      <p:sp>
        <p:nvSpPr>
          <p:cNvPr id="248" name="Google Shape;248;p16"/>
          <p:cNvSpPr txBox="1">
            <a:spLocks noGrp="1"/>
          </p:cNvSpPr>
          <p:nvPr>
            <p:ph type="body" idx="1"/>
          </p:nvPr>
        </p:nvSpPr>
        <p:spPr>
          <a:xfrm>
            <a:off x="645160" y="1031658"/>
            <a:ext cx="10515600" cy="43512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sz="2600" b="1" dirty="0"/>
              <a:t>Challenges:</a:t>
            </a:r>
            <a:endParaRPr sz="2600" b="1" dirty="0"/>
          </a:p>
          <a:p>
            <a:pPr marL="457200" lvl="0" indent="-406400" algn="l" rtl="0">
              <a:lnSpc>
                <a:spcPct val="120000"/>
              </a:lnSpc>
              <a:spcBef>
                <a:spcPts val="560"/>
              </a:spcBef>
              <a:spcAft>
                <a:spcPts val="0"/>
              </a:spcAft>
              <a:buClr>
                <a:srgbClr val="3F3F3F"/>
              </a:buClr>
              <a:buSzPts val="2800"/>
              <a:buChar char="•"/>
            </a:pPr>
            <a:r>
              <a:rPr lang="en-US" sz="2600" b="0" i="0" u="none" strike="noStrike" dirty="0">
                <a:effectLst/>
                <a:latin typeface="Arial" panose="020B0604020202020204" pitchFamily="34" charset="0"/>
                <a:cs typeface="Arial" panose="020B0604020202020204" pitchFamily="34" charset="0"/>
              </a:rPr>
              <a:t>Required Installations for Specific Operating Systems</a:t>
            </a:r>
          </a:p>
          <a:p>
            <a:pPr marL="457200" lvl="0" indent="-406400" algn="l" rtl="0">
              <a:lnSpc>
                <a:spcPct val="120000"/>
              </a:lnSpc>
              <a:spcBef>
                <a:spcPts val="560"/>
              </a:spcBef>
              <a:spcAft>
                <a:spcPts val="0"/>
              </a:spcAft>
              <a:buClr>
                <a:srgbClr val="3F3F3F"/>
              </a:buClr>
              <a:buSzPts val="2800"/>
              <a:buChar char="•"/>
            </a:pPr>
            <a:r>
              <a:rPr lang="en-US" sz="2600" b="0" i="0" u="none" strike="noStrike" dirty="0">
                <a:effectLst/>
                <a:latin typeface="Arial" panose="020B0604020202020204" pitchFamily="34" charset="0"/>
                <a:cs typeface="Arial" panose="020B0604020202020204" pitchFamily="34" charset="0"/>
              </a:rPr>
              <a:t>Guidelines for Code Collaboration</a:t>
            </a:r>
          </a:p>
          <a:p>
            <a:pPr marL="457200" lvl="0" indent="-406400" algn="l" rtl="0">
              <a:lnSpc>
                <a:spcPct val="120000"/>
              </a:lnSpc>
              <a:spcBef>
                <a:spcPts val="560"/>
              </a:spcBef>
              <a:spcAft>
                <a:spcPts val="0"/>
              </a:spcAft>
              <a:buClr>
                <a:srgbClr val="3F3F3F"/>
              </a:buClr>
              <a:buSzPts val="2800"/>
              <a:buChar char="•"/>
            </a:pPr>
            <a:r>
              <a:rPr lang="en-US" sz="2600" b="0" i="0" u="none" strike="noStrike" dirty="0">
                <a:effectLst/>
                <a:latin typeface="Arial" panose="020B0604020202020204" pitchFamily="34" charset="0"/>
                <a:cs typeface="Arial" panose="020B0604020202020204" pitchFamily="34" charset="0"/>
              </a:rPr>
              <a:t>Methods for Sharing Datasets and Models</a:t>
            </a:r>
          </a:p>
          <a:p>
            <a:pPr marL="457200" lvl="0" indent="-406400" algn="l" rtl="0">
              <a:lnSpc>
                <a:spcPct val="120000"/>
              </a:lnSpc>
              <a:spcBef>
                <a:spcPts val="560"/>
              </a:spcBef>
              <a:spcAft>
                <a:spcPts val="0"/>
              </a:spcAft>
              <a:buClr>
                <a:srgbClr val="3F3F3F"/>
              </a:buClr>
              <a:buSzPts val="2800"/>
              <a:buChar char="•"/>
            </a:pPr>
            <a:r>
              <a:rPr lang="en-US" sz="2600" b="0" i="0" u="none" strike="noStrike" dirty="0">
                <a:effectLst/>
                <a:latin typeface="Arial" panose="020B0604020202020204" pitchFamily="34" charset="0"/>
                <a:cs typeface="Arial" panose="020B0604020202020204" pitchFamily="34" charset="0"/>
              </a:rPr>
              <a:t>Requirements for Multi-GPU Usage or Extended Training Sessions</a:t>
            </a:r>
          </a:p>
          <a:p>
            <a:pPr marL="457200" lvl="0" indent="-406400" algn="l" rtl="0">
              <a:lnSpc>
                <a:spcPct val="120000"/>
              </a:lnSpc>
              <a:spcBef>
                <a:spcPts val="560"/>
              </a:spcBef>
              <a:spcAft>
                <a:spcPts val="0"/>
              </a:spcAft>
              <a:buClr>
                <a:srgbClr val="3F3F3F"/>
              </a:buClr>
              <a:buSzPts val="2800"/>
              <a:buChar char="•"/>
            </a:pPr>
            <a:r>
              <a:rPr lang="en-US" sz="2600" b="0" i="0" u="none" strike="noStrike" dirty="0">
                <a:effectLst/>
                <a:latin typeface="Arial" panose="020B0604020202020204" pitchFamily="34" charset="0"/>
                <a:cs typeface="Arial" panose="020B0604020202020204" pitchFamily="34" charset="0"/>
              </a:rPr>
              <a:t>Automation of Data Gathering and Model Training</a:t>
            </a:r>
          </a:p>
          <a:p>
            <a:pPr marL="457200" lvl="0" indent="-406400" algn="l" rtl="0">
              <a:lnSpc>
                <a:spcPct val="120000"/>
              </a:lnSpc>
              <a:spcBef>
                <a:spcPts val="560"/>
              </a:spcBef>
              <a:spcAft>
                <a:spcPts val="0"/>
              </a:spcAft>
              <a:buClr>
                <a:srgbClr val="3F3F3F"/>
              </a:buClr>
              <a:buSzPts val="2800"/>
              <a:buChar char="•"/>
            </a:pPr>
            <a:r>
              <a:rPr lang="en-US" sz="2600" b="0" i="0" u="none" strike="noStrike" dirty="0">
                <a:effectLst/>
                <a:latin typeface="Arial" panose="020B0604020202020204" pitchFamily="34" charset="0"/>
                <a:cs typeface="Arial" panose="020B0604020202020204" pitchFamily="34" charset="0"/>
              </a:rPr>
              <a:t>Onboarding Procedures for New Team Members</a:t>
            </a:r>
          </a:p>
          <a:p>
            <a:pPr marL="457200" lvl="0" indent="-406400" algn="l" rtl="0">
              <a:lnSpc>
                <a:spcPct val="120000"/>
              </a:lnSpc>
              <a:spcBef>
                <a:spcPts val="560"/>
              </a:spcBef>
              <a:spcAft>
                <a:spcPts val="0"/>
              </a:spcAft>
              <a:buClr>
                <a:srgbClr val="3F3F3F"/>
              </a:buClr>
              <a:buSzPts val="2800"/>
              <a:buChar char="•"/>
            </a:pPr>
            <a:r>
              <a:rPr lang="en-US" sz="2600" b="0" i="0" u="none" strike="noStrike" dirty="0">
                <a:effectLst/>
                <a:latin typeface="Arial" panose="020B0604020202020204" pitchFamily="34" charset="0"/>
                <a:cs typeface="Arial" panose="020B0604020202020204" pitchFamily="34" charset="0"/>
              </a:rPr>
              <a:t>Resolving "It Works on My Machine" Issues </a:t>
            </a:r>
            <a:r>
              <a:rPr lang="en-US" sz="2600" dirty="0"/>
              <a:t>¯\_(</a:t>
            </a:r>
            <a:r>
              <a:rPr lang="en-US" sz="2600" dirty="0" err="1"/>
              <a:t>ツ</a:t>
            </a:r>
            <a:r>
              <a:rPr lang="en-US" sz="2600" dirty="0"/>
              <a:t>)_/¯</a:t>
            </a:r>
            <a:endParaRPr sz="2600" dirty="0"/>
          </a:p>
        </p:txBody>
      </p:sp>
      <p:sp>
        <p:nvSpPr>
          <p:cNvPr id="249" name="Google Shape;249;p16"/>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7"/>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Ops for Machine / Deep Learning</a:t>
            </a:r>
            <a:endParaRPr/>
          </a:p>
        </p:txBody>
      </p:sp>
      <p:sp>
        <p:nvSpPr>
          <p:cNvPr id="256" name="Google Shape;256;p17"/>
          <p:cNvSpPr txBox="1">
            <a:spLocks noGrp="1"/>
          </p:cNvSpPr>
          <p:nvPr>
            <p:ph type="body" idx="1"/>
          </p:nvPr>
        </p:nvSpPr>
        <p:spPr>
          <a:xfrm>
            <a:off x="645159" y="1253330"/>
            <a:ext cx="11117349" cy="4690269"/>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Clr>
                <a:schemeClr val="dk1"/>
              </a:buClr>
              <a:buSzPts val="1100"/>
              <a:buFont typeface="Arial"/>
              <a:buNone/>
            </a:pPr>
            <a:r>
              <a:rPr lang="en-US" b="1" dirty="0">
                <a:solidFill>
                  <a:srgbClr val="3F3F3F"/>
                </a:solidFill>
              </a:rPr>
              <a:t>Development Operations (DevOps):</a:t>
            </a:r>
            <a:endParaRPr b="1" dirty="0">
              <a:solidFill>
                <a:srgbClr val="3F3F3F"/>
              </a:solidFill>
            </a:endParaRPr>
          </a:p>
          <a:p>
            <a:pPr marL="457200" lvl="1" indent="0">
              <a:spcBef>
                <a:spcPts val="1160"/>
              </a:spcBef>
              <a:buNone/>
            </a:pPr>
            <a:r>
              <a:rPr lang="en-US" sz="2400" dirty="0">
                <a:solidFill>
                  <a:schemeClr val="tx1">
                    <a:lumMod val="75000"/>
                    <a:lumOff val="25000"/>
                  </a:schemeClr>
                </a:solidFill>
              </a:rPr>
              <a:t>DevOps is a practice that brings together software development (Dev) and operations (Ops) to streamline the process for better productivity and shorten development life cycle.</a:t>
            </a:r>
            <a:endParaRPr sz="2400" dirty="0">
              <a:solidFill>
                <a:schemeClr val="tx1">
                  <a:lumMod val="75000"/>
                  <a:lumOff val="25000"/>
                </a:schemeClr>
              </a:solidFill>
            </a:endParaRPr>
          </a:p>
          <a:p>
            <a:pPr marL="0" lvl="0" indent="0" algn="l" rtl="0">
              <a:spcBef>
                <a:spcPts val="560"/>
              </a:spcBef>
              <a:spcAft>
                <a:spcPts val="0"/>
              </a:spcAft>
              <a:buNone/>
            </a:pPr>
            <a:endParaRPr sz="2400" dirty="0">
              <a:solidFill>
                <a:srgbClr val="3F3F3F"/>
              </a:solidFill>
            </a:endParaRPr>
          </a:p>
          <a:p>
            <a:pPr marL="0" lvl="0" indent="0" algn="l" rtl="0">
              <a:spcBef>
                <a:spcPts val="560"/>
              </a:spcBef>
              <a:spcAft>
                <a:spcPts val="0"/>
              </a:spcAft>
              <a:buNone/>
            </a:pPr>
            <a:r>
              <a:rPr lang="en-US" b="1" dirty="0">
                <a:solidFill>
                  <a:srgbClr val="3F3F3F"/>
                </a:solidFill>
              </a:rPr>
              <a:t>Machine / Deep Learning Operations (</a:t>
            </a:r>
            <a:r>
              <a:rPr lang="en-US" b="1" dirty="0" err="1">
                <a:solidFill>
                  <a:srgbClr val="3F3F3F"/>
                </a:solidFill>
              </a:rPr>
              <a:t>MLOps</a:t>
            </a:r>
            <a:r>
              <a:rPr lang="en-US" b="1" dirty="0">
                <a:solidFill>
                  <a:srgbClr val="3F3F3F"/>
                </a:solidFill>
              </a:rPr>
              <a:t>):</a:t>
            </a:r>
            <a:endParaRPr b="1" dirty="0">
              <a:solidFill>
                <a:srgbClr val="3F3F3F"/>
              </a:solidFill>
            </a:endParaRPr>
          </a:p>
          <a:p>
            <a:pPr marL="457200" lvl="1" indent="0">
              <a:spcBef>
                <a:spcPts val="1160"/>
              </a:spcBef>
              <a:buNone/>
            </a:pPr>
            <a:r>
              <a:rPr lang="en-US" sz="2400" dirty="0" err="1">
                <a:solidFill>
                  <a:schemeClr val="tx1">
                    <a:lumMod val="75000"/>
                    <a:lumOff val="25000"/>
                  </a:schemeClr>
                </a:solidFill>
              </a:rPr>
              <a:t>MLOps</a:t>
            </a:r>
            <a:r>
              <a:rPr lang="en-US" sz="2400" dirty="0">
                <a:solidFill>
                  <a:schemeClr val="tx1">
                    <a:lumMod val="75000"/>
                    <a:lumOff val="25000"/>
                  </a:schemeClr>
                </a:solidFill>
              </a:rPr>
              <a:t> is a practice that brings together machine learning or deep learning model development, application development, and operations together to streamline the interaction between the three and simplify the machine learning life cycle.</a:t>
            </a:r>
            <a:endParaRPr sz="2400" dirty="0">
              <a:solidFill>
                <a:schemeClr val="tx1">
                  <a:lumMod val="75000"/>
                  <a:lumOff val="25000"/>
                </a:schemeClr>
              </a:solidFill>
            </a:endParaRPr>
          </a:p>
          <a:p>
            <a:pPr marL="0" lvl="0" indent="0" algn="l" rtl="0">
              <a:spcBef>
                <a:spcPts val="560"/>
              </a:spcBef>
              <a:spcAft>
                <a:spcPts val="0"/>
              </a:spcAft>
              <a:buClr>
                <a:schemeClr val="dk1"/>
              </a:buClr>
              <a:buSzPts val="1100"/>
              <a:buFont typeface="Arial"/>
              <a:buNone/>
            </a:pPr>
            <a:endParaRPr sz="2400" dirty="0"/>
          </a:p>
          <a:p>
            <a:pPr marL="0" lvl="0" indent="0" algn="l" rtl="0">
              <a:spcBef>
                <a:spcPts val="560"/>
              </a:spcBef>
              <a:spcAft>
                <a:spcPts val="0"/>
              </a:spcAft>
              <a:buNone/>
            </a:pPr>
            <a:endParaRPr dirty="0"/>
          </a:p>
        </p:txBody>
      </p:sp>
      <p:sp>
        <p:nvSpPr>
          <p:cNvPr id="257" name="Google Shape;257;p17"/>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18"/>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MLOps - Tasks</a:t>
            </a:r>
            <a:endParaRPr/>
          </a:p>
        </p:txBody>
      </p:sp>
      <p:sp>
        <p:nvSpPr>
          <p:cNvPr id="264" name="Google Shape;264;p18"/>
          <p:cNvSpPr txBox="1">
            <a:spLocks noGrp="1"/>
          </p:cNvSpPr>
          <p:nvPr>
            <p:ph type="body" idx="1"/>
          </p:nvPr>
        </p:nvSpPr>
        <p:spPr>
          <a:xfrm>
            <a:off x="645150" y="1253325"/>
            <a:ext cx="5314500" cy="49146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b="1" dirty="0">
                <a:solidFill>
                  <a:srgbClr val="3F3F3F"/>
                </a:solidFill>
              </a:rPr>
              <a:t>Machine / Deep Learning:</a:t>
            </a:r>
            <a:endParaRPr b="1" dirty="0">
              <a:solidFill>
                <a:srgbClr val="3F3F3F"/>
              </a:solidFill>
            </a:endParaRPr>
          </a:p>
          <a:p>
            <a:pPr marL="457200" lvl="0" indent="-381000" algn="l" rtl="0">
              <a:spcBef>
                <a:spcPts val="560"/>
              </a:spcBef>
              <a:spcAft>
                <a:spcPts val="0"/>
              </a:spcAft>
              <a:buClr>
                <a:srgbClr val="3F3F3F"/>
              </a:buClr>
              <a:buSzPts val="2400"/>
              <a:buChar char="•"/>
            </a:pPr>
            <a:r>
              <a:rPr lang="en-US" sz="2400" dirty="0">
                <a:solidFill>
                  <a:srgbClr val="3F3F3F"/>
                </a:solidFill>
              </a:rPr>
              <a:t>Data collection &amp; exploration</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Model exploration &amp; selection</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Training &amp; evaluation </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Distillation &amp; compression</a:t>
            </a:r>
            <a:endParaRPr sz="2400" dirty="0">
              <a:solidFill>
                <a:srgbClr val="3F3F3F"/>
              </a:solidFill>
            </a:endParaRPr>
          </a:p>
          <a:p>
            <a:pPr marL="0" lvl="0" indent="0" algn="l" rtl="0">
              <a:spcBef>
                <a:spcPts val="560"/>
              </a:spcBef>
              <a:spcAft>
                <a:spcPts val="0"/>
              </a:spcAft>
              <a:buNone/>
            </a:pPr>
            <a:endParaRPr sz="2400" dirty="0">
              <a:solidFill>
                <a:srgbClr val="3F3F3F"/>
              </a:solidFill>
            </a:endParaRPr>
          </a:p>
          <a:p>
            <a:pPr marL="0" lvl="0" indent="0" algn="l" rtl="0">
              <a:spcBef>
                <a:spcPts val="560"/>
              </a:spcBef>
              <a:spcAft>
                <a:spcPts val="0"/>
              </a:spcAft>
              <a:buNone/>
            </a:pPr>
            <a:r>
              <a:rPr lang="en-US" b="1" dirty="0">
                <a:solidFill>
                  <a:srgbClr val="3F3F3F"/>
                </a:solidFill>
              </a:rPr>
              <a:t>Application Development:</a:t>
            </a:r>
            <a:endParaRPr b="1" dirty="0">
              <a:solidFill>
                <a:srgbClr val="3F3F3F"/>
              </a:solidFill>
            </a:endParaRPr>
          </a:p>
          <a:p>
            <a:pPr marL="457200" lvl="0" indent="-381000" algn="l" rtl="0">
              <a:spcBef>
                <a:spcPts val="560"/>
              </a:spcBef>
              <a:spcAft>
                <a:spcPts val="0"/>
              </a:spcAft>
              <a:buClr>
                <a:srgbClr val="3F3F3F"/>
              </a:buClr>
              <a:buSzPts val="2400"/>
              <a:buChar char="•"/>
            </a:pPr>
            <a:r>
              <a:rPr lang="en-US" sz="2400" dirty="0">
                <a:solidFill>
                  <a:srgbClr val="3F3F3F"/>
                </a:solidFill>
              </a:rPr>
              <a:t>APIs / Model serving</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ML integration</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Web &amp; mobile apps</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Edge device apps</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Automation scripts</a:t>
            </a:r>
            <a:endParaRPr sz="2400" dirty="0">
              <a:solidFill>
                <a:srgbClr val="3F3F3F"/>
              </a:solidFill>
            </a:endParaRPr>
          </a:p>
        </p:txBody>
      </p:sp>
      <p:sp>
        <p:nvSpPr>
          <p:cNvPr id="265" name="Google Shape;265;p18"/>
          <p:cNvSpPr txBox="1">
            <a:spLocks noGrp="1"/>
          </p:cNvSpPr>
          <p:nvPr>
            <p:ph type="body" idx="1"/>
          </p:nvPr>
        </p:nvSpPr>
        <p:spPr>
          <a:xfrm>
            <a:off x="6207750" y="1253325"/>
            <a:ext cx="5314500" cy="49146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b="1" dirty="0">
                <a:solidFill>
                  <a:srgbClr val="3F3F3F"/>
                </a:solidFill>
              </a:rPr>
              <a:t>Operations:</a:t>
            </a:r>
            <a:endParaRPr b="1" dirty="0">
              <a:solidFill>
                <a:srgbClr val="3F3F3F"/>
              </a:solidFill>
            </a:endParaRPr>
          </a:p>
          <a:p>
            <a:pPr marL="457200" lvl="0" indent="-381000" algn="l" rtl="0">
              <a:spcBef>
                <a:spcPts val="560"/>
              </a:spcBef>
              <a:spcAft>
                <a:spcPts val="0"/>
              </a:spcAft>
              <a:buClr>
                <a:srgbClr val="3F3F3F"/>
              </a:buClr>
              <a:buSzPts val="2400"/>
              <a:buChar char="•"/>
            </a:pPr>
            <a:r>
              <a:rPr lang="en-US" sz="2400" dirty="0">
                <a:solidFill>
                  <a:srgbClr val="3F3F3F"/>
                </a:solidFill>
              </a:rPr>
              <a:t>Provisioning and managing deployment servers, on-demand GPU servers</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Maintain 100% uptime of app / </a:t>
            </a:r>
            <a:r>
              <a:rPr lang="en-US" sz="2400" dirty="0" err="1">
                <a:solidFill>
                  <a:srgbClr val="3F3F3F"/>
                </a:solidFill>
              </a:rPr>
              <a:t>apis</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CI/CD: Continuous Integration / Deployment</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Continuous Data Collection / Model Training</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Model/data monitoring</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Model/data versioning</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ML Workflow Management</a:t>
            </a:r>
            <a:endParaRPr sz="2400" dirty="0">
              <a:solidFill>
                <a:srgbClr val="3F3F3F"/>
              </a:solidFill>
            </a:endParaRPr>
          </a:p>
        </p:txBody>
      </p:sp>
      <p:sp>
        <p:nvSpPr>
          <p:cNvPr id="266" name="Google Shape;266;p1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4">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5">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5">
                                            <p:txEl>
                                              <p:pRg st="1" end="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5">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5">
                                            <p:txEl>
                                              <p:pRg st="3" end="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5">
                                            <p:txEl>
                                              <p:pRg st="4" end="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5">
                                            <p:txEl>
                                              <p:pRg st="5" end="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5">
                                            <p:txEl>
                                              <p:pRg st="6" end="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19"/>
          <p:cNvSpPr/>
          <p:nvPr/>
        </p:nvSpPr>
        <p:spPr>
          <a:xfrm>
            <a:off x="100925" y="4854600"/>
            <a:ext cx="11889300" cy="1866900"/>
          </a:xfrm>
          <a:prstGeom prst="rect">
            <a:avLst/>
          </a:prstGeom>
          <a:noFill/>
          <a:ln w="1143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MLOps - Tech Stack</a:t>
            </a:r>
            <a:endParaRPr/>
          </a:p>
        </p:txBody>
      </p:sp>
      <p:grpSp>
        <p:nvGrpSpPr>
          <p:cNvPr id="274" name="Google Shape;274;p19"/>
          <p:cNvGrpSpPr/>
          <p:nvPr/>
        </p:nvGrpSpPr>
        <p:grpSpPr>
          <a:xfrm>
            <a:off x="369424" y="1323072"/>
            <a:ext cx="2438339" cy="524787"/>
            <a:chOff x="277075" y="839925"/>
            <a:chExt cx="1828800" cy="393600"/>
          </a:xfrm>
        </p:grpSpPr>
        <p:sp>
          <p:nvSpPr>
            <p:cNvPr id="275" name="Google Shape;275;p19"/>
            <p:cNvSpPr/>
            <p:nvPr/>
          </p:nvSpPr>
          <p:spPr>
            <a:xfrm>
              <a:off x="277075" y="839925"/>
              <a:ext cx="1828800" cy="393600"/>
            </a:xfrm>
            <a:prstGeom prst="rect">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6" name="Google Shape;276;p19"/>
            <p:cNvSpPr txBox="1"/>
            <p:nvPr/>
          </p:nvSpPr>
          <p:spPr>
            <a:xfrm>
              <a:off x="576475" y="928250"/>
              <a:ext cx="973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Data</a:t>
              </a:r>
              <a:endParaRPr sz="1900" b="1">
                <a:solidFill>
                  <a:schemeClr val="lt1"/>
                </a:solidFill>
              </a:endParaRPr>
            </a:p>
          </p:txBody>
        </p:sp>
        <p:pic>
          <p:nvPicPr>
            <p:cNvPr id="277" name="Google Shape;277;p19"/>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278" name="Google Shape;278;p19"/>
          <p:cNvGrpSpPr/>
          <p:nvPr/>
        </p:nvGrpSpPr>
        <p:grpSpPr>
          <a:xfrm>
            <a:off x="3315728" y="1323072"/>
            <a:ext cx="2438339" cy="524787"/>
            <a:chOff x="3172675" y="839925"/>
            <a:chExt cx="1828800" cy="393600"/>
          </a:xfrm>
        </p:grpSpPr>
        <p:sp>
          <p:nvSpPr>
            <p:cNvPr id="279" name="Google Shape;279;p19"/>
            <p:cNvSpPr/>
            <p:nvPr/>
          </p:nvSpPr>
          <p:spPr>
            <a:xfrm>
              <a:off x="3172675" y="839925"/>
              <a:ext cx="1828800" cy="393600"/>
            </a:xfrm>
            <a:prstGeom prst="rect">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80" name="Google Shape;280;p19"/>
            <p:cNvSpPr txBox="1"/>
            <p:nvPr/>
          </p:nvSpPr>
          <p:spPr>
            <a:xfrm>
              <a:off x="3472075" y="928250"/>
              <a:ext cx="9960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Models</a:t>
              </a:r>
              <a:endParaRPr sz="1900" b="1">
                <a:solidFill>
                  <a:schemeClr val="lt1"/>
                </a:solidFill>
              </a:endParaRPr>
            </a:p>
          </p:txBody>
        </p:sp>
        <p:pic>
          <p:nvPicPr>
            <p:cNvPr id="281" name="Google Shape;281;p19"/>
            <p:cNvPicPr preferRelativeResize="0"/>
            <p:nvPr/>
          </p:nvPicPr>
          <p:blipFill>
            <a:blip r:embed="rId4">
              <a:alphaModFix/>
            </a:blip>
            <a:stretch>
              <a:fillRect/>
            </a:stretch>
          </p:blipFill>
          <p:spPr>
            <a:xfrm>
              <a:off x="3224176" y="915275"/>
              <a:ext cx="242900" cy="242900"/>
            </a:xfrm>
            <a:prstGeom prst="rect">
              <a:avLst/>
            </a:prstGeom>
            <a:noFill/>
            <a:ln>
              <a:noFill/>
            </a:ln>
          </p:spPr>
        </p:pic>
      </p:grpSp>
      <p:grpSp>
        <p:nvGrpSpPr>
          <p:cNvPr id="282" name="Google Shape;282;p19"/>
          <p:cNvGrpSpPr/>
          <p:nvPr/>
        </p:nvGrpSpPr>
        <p:grpSpPr>
          <a:xfrm>
            <a:off x="9377820" y="1324639"/>
            <a:ext cx="2438339" cy="508787"/>
            <a:chOff x="7414550" y="1817725"/>
            <a:chExt cx="1828800" cy="381600"/>
          </a:xfrm>
        </p:grpSpPr>
        <p:grpSp>
          <p:nvGrpSpPr>
            <p:cNvPr id="283" name="Google Shape;283;p19"/>
            <p:cNvGrpSpPr/>
            <p:nvPr/>
          </p:nvGrpSpPr>
          <p:grpSpPr>
            <a:xfrm>
              <a:off x="7414550" y="1817725"/>
              <a:ext cx="1828800" cy="381600"/>
              <a:chOff x="6068275" y="839925"/>
              <a:chExt cx="1828800" cy="381600"/>
            </a:xfrm>
          </p:grpSpPr>
          <p:sp>
            <p:nvSpPr>
              <p:cNvPr id="284" name="Google Shape;284;p19"/>
              <p:cNvSpPr/>
              <p:nvPr/>
            </p:nvSpPr>
            <p:spPr>
              <a:xfrm>
                <a:off x="6068275" y="839925"/>
                <a:ext cx="1828800" cy="381600"/>
              </a:xfrm>
              <a:prstGeom prst="rect">
                <a:avLst/>
              </a:prstGeom>
              <a:solidFill>
                <a:srgbClr val="E0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85" name="Google Shape;285;p19"/>
              <p:cNvSpPr txBox="1"/>
              <p:nvPr/>
            </p:nvSpPr>
            <p:spPr>
              <a:xfrm>
                <a:off x="6443875" y="929025"/>
                <a:ext cx="1189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Operations</a:t>
                </a:r>
                <a:endParaRPr sz="1900" b="1">
                  <a:solidFill>
                    <a:schemeClr val="lt1"/>
                  </a:solidFill>
                </a:endParaRPr>
              </a:p>
            </p:txBody>
          </p:sp>
        </p:grpSp>
        <p:pic>
          <p:nvPicPr>
            <p:cNvPr id="286" name="Google Shape;286;p19"/>
            <p:cNvPicPr preferRelativeResize="0"/>
            <p:nvPr/>
          </p:nvPicPr>
          <p:blipFill>
            <a:blip r:embed="rId5">
              <a:alphaModFix/>
            </a:blip>
            <a:stretch>
              <a:fillRect/>
            </a:stretch>
          </p:blipFill>
          <p:spPr>
            <a:xfrm>
              <a:off x="7492850" y="1891075"/>
              <a:ext cx="308611" cy="246889"/>
            </a:xfrm>
            <a:prstGeom prst="rect">
              <a:avLst/>
            </a:prstGeom>
            <a:noFill/>
            <a:ln>
              <a:noFill/>
            </a:ln>
          </p:spPr>
        </p:pic>
      </p:grpSp>
      <p:grpSp>
        <p:nvGrpSpPr>
          <p:cNvPr id="287" name="Google Shape;287;p19"/>
          <p:cNvGrpSpPr/>
          <p:nvPr/>
        </p:nvGrpSpPr>
        <p:grpSpPr>
          <a:xfrm>
            <a:off x="6363654" y="1323067"/>
            <a:ext cx="2438339" cy="511987"/>
            <a:chOff x="5382475" y="992325"/>
            <a:chExt cx="1828800" cy="384000"/>
          </a:xfrm>
        </p:grpSpPr>
        <p:grpSp>
          <p:nvGrpSpPr>
            <p:cNvPr id="288" name="Google Shape;288;p19"/>
            <p:cNvGrpSpPr/>
            <p:nvPr/>
          </p:nvGrpSpPr>
          <p:grpSpPr>
            <a:xfrm>
              <a:off x="5382475" y="992325"/>
              <a:ext cx="1828800" cy="384000"/>
              <a:chOff x="6068275" y="839925"/>
              <a:chExt cx="1828800" cy="384000"/>
            </a:xfrm>
          </p:grpSpPr>
          <p:sp>
            <p:nvSpPr>
              <p:cNvPr id="289" name="Google Shape;289;p19"/>
              <p:cNvSpPr/>
              <p:nvPr/>
            </p:nvSpPr>
            <p:spPr>
              <a:xfrm>
                <a:off x="6068275" y="839925"/>
                <a:ext cx="1828800" cy="384000"/>
              </a:xfrm>
              <a:prstGeom prst="rect">
                <a:avLst/>
              </a:prstGeom>
              <a:solidFill>
                <a:srgbClr val="B45F0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90" name="Google Shape;290;p19"/>
              <p:cNvSpPr txBox="1"/>
              <p:nvPr/>
            </p:nvSpPr>
            <p:spPr>
              <a:xfrm>
                <a:off x="6443875" y="929025"/>
                <a:ext cx="13683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Development</a:t>
                </a:r>
                <a:endParaRPr sz="1900" b="1">
                  <a:solidFill>
                    <a:schemeClr val="lt1"/>
                  </a:solidFill>
                </a:endParaRPr>
              </a:p>
            </p:txBody>
          </p:sp>
        </p:grpSp>
        <p:pic>
          <p:nvPicPr>
            <p:cNvPr id="291" name="Google Shape;291;p19"/>
            <p:cNvPicPr preferRelativeResize="0"/>
            <p:nvPr/>
          </p:nvPicPr>
          <p:blipFill>
            <a:blip r:embed="rId6">
              <a:alphaModFix/>
            </a:blip>
            <a:stretch>
              <a:fillRect/>
            </a:stretch>
          </p:blipFill>
          <p:spPr>
            <a:xfrm>
              <a:off x="5437900" y="1065675"/>
              <a:ext cx="308611" cy="246889"/>
            </a:xfrm>
            <a:prstGeom prst="rect">
              <a:avLst/>
            </a:prstGeom>
            <a:noFill/>
            <a:ln>
              <a:noFill/>
            </a:ln>
          </p:spPr>
        </p:pic>
      </p:grpSp>
      <p:sp>
        <p:nvSpPr>
          <p:cNvPr id="292" name="Google Shape;292;p19"/>
          <p:cNvSpPr/>
          <p:nvPr/>
        </p:nvSpPr>
        <p:spPr>
          <a:xfrm>
            <a:off x="323267" y="5749633"/>
            <a:ext cx="11493300" cy="334800"/>
          </a:xfrm>
          <a:prstGeom prst="leftRightArrow">
            <a:avLst>
              <a:gd name="adj1" fmla="val 50000"/>
              <a:gd name="adj2" fmla="val 50000"/>
            </a:avLst>
          </a:prstGeom>
          <a:solidFill>
            <a:srgbClr val="A5B7C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93" name="Google Shape;293;p19"/>
          <p:cNvSpPr txBox="1"/>
          <p:nvPr/>
        </p:nvSpPr>
        <p:spPr>
          <a:xfrm>
            <a:off x="369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Engineers</a:t>
            </a:r>
            <a:endParaRPr sz="1600" b="1">
              <a:solidFill>
                <a:srgbClr val="666666"/>
              </a:solidFill>
            </a:endParaRPr>
          </a:p>
        </p:txBody>
      </p:sp>
      <p:sp>
        <p:nvSpPr>
          <p:cNvPr id="294" name="Google Shape;294;p19"/>
          <p:cNvSpPr txBox="1"/>
          <p:nvPr/>
        </p:nvSpPr>
        <p:spPr>
          <a:xfrm>
            <a:off x="34498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Scientists</a:t>
            </a:r>
            <a:endParaRPr sz="1600" b="1">
              <a:solidFill>
                <a:srgbClr val="666666"/>
              </a:solidFill>
            </a:endParaRPr>
          </a:p>
        </p:txBody>
      </p:sp>
      <p:sp>
        <p:nvSpPr>
          <p:cNvPr id="295" name="Google Shape;295;p19"/>
          <p:cNvSpPr txBox="1"/>
          <p:nvPr/>
        </p:nvSpPr>
        <p:spPr>
          <a:xfrm>
            <a:off x="6398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Software Engineers</a:t>
            </a:r>
            <a:endParaRPr sz="1600" b="1">
              <a:solidFill>
                <a:srgbClr val="666666"/>
              </a:solidFill>
            </a:endParaRPr>
          </a:p>
        </p:txBody>
      </p:sp>
      <p:sp>
        <p:nvSpPr>
          <p:cNvPr id="296" name="Google Shape;296;p19"/>
          <p:cNvSpPr txBox="1"/>
          <p:nvPr/>
        </p:nvSpPr>
        <p:spPr>
          <a:xfrm>
            <a:off x="9514267"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Systems Engineers</a:t>
            </a:r>
            <a:endParaRPr sz="1600" b="1">
              <a:solidFill>
                <a:srgbClr val="666666"/>
              </a:solidFill>
            </a:endParaRPr>
          </a:p>
        </p:txBody>
      </p:sp>
      <p:sp>
        <p:nvSpPr>
          <p:cNvPr id="297" name="Google Shape;297;p19"/>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2"/>
                                        </p:tgtEl>
                                        <p:attrNameLst>
                                          <p:attrName>style.visibility</p:attrName>
                                        </p:attrNameLst>
                                      </p:cBhvr>
                                      <p:to>
                                        <p:strVal val="visible"/>
                                      </p:to>
                                    </p:set>
                                    <p:animEffect transition="in" filter="fade">
                                      <p:cBhvr>
                                        <p:cTn id="7" dur="1000"/>
                                        <p:tgtEl>
                                          <p:spTgt spid="292"/>
                                        </p:tgtEl>
                                      </p:cBhvr>
                                    </p:animEffect>
                                  </p:childTnLst>
                                </p:cTn>
                              </p:par>
                              <p:par>
                                <p:cTn id="8" presetID="10" presetClass="entr" presetSubtype="0" fill="hold" nodeType="withEffect">
                                  <p:stCondLst>
                                    <p:cond delay="0"/>
                                  </p:stCondLst>
                                  <p:childTnLst>
                                    <p:set>
                                      <p:cBhvr>
                                        <p:cTn id="9" dur="1" fill="hold">
                                          <p:stCondLst>
                                            <p:cond delay="0"/>
                                          </p:stCondLst>
                                        </p:cTn>
                                        <p:tgtEl>
                                          <p:spTgt spid="293"/>
                                        </p:tgtEl>
                                        <p:attrNameLst>
                                          <p:attrName>style.visibility</p:attrName>
                                        </p:attrNameLst>
                                      </p:cBhvr>
                                      <p:to>
                                        <p:strVal val="visible"/>
                                      </p:to>
                                    </p:set>
                                    <p:animEffect transition="in" filter="fade">
                                      <p:cBhvr>
                                        <p:cTn id="10" dur="1000"/>
                                        <p:tgtEl>
                                          <p:spTgt spid="293"/>
                                        </p:tgtEl>
                                      </p:cBhvr>
                                    </p:animEffect>
                                  </p:childTnLst>
                                </p:cTn>
                              </p:par>
                              <p:par>
                                <p:cTn id="11" presetID="10" presetClass="entr" presetSubtype="0" fill="hold" nodeType="withEffect">
                                  <p:stCondLst>
                                    <p:cond delay="0"/>
                                  </p:stCondLst>
                                  <p:childTnLst>
                                    <p:set>
                                      <p:cBhvr>
                                        <p:cTn id="12" dur="1" fill="hold">
                                          <p:stCondLst>
                                            <p:cond delay="0"/>
                                          </p:stCondLst>
                                        </p:cTn>
                                        <p:tgtEl>
                                          <p:spTgt spid="294"/>
                                        </p:tgtEl>
                                        <p:attrNameLst>
                                          <p:attrName>style.visibility</p:attrName>
                                        </p:attrNameLst>
                                      </p:cBhvr>
                                      <p:to>
                                        <p:strVal val="visible"/>
                                      </p:to>
                                    </p:set>
                                    <p:animEffect transition="in" filter="fade">
                                      <p:cBhvr>
                                        <p:cTn id="13" dur="1000"/>
                                        <p:tgtEl>
                                          <p:spTgt spid="294"/>
                                        </p:tgtEl>
                                      </p:cBhvr>
                                    </p:animEffect>
                                  </p:childTnLst>
                                </p:cTn>
                              </p:par>
                              <p:par>
                                <p:cTn id="14" presetID="10" presetClass="entr" presetSubtype="0" fill="hold" nodeType="withEffect">
                                  <p:stCondLst>
                                    <p:cond delay="0"/>
                                  </p:stCondLst>
                                  <p:childTnLst>
                                    <p:set>
                                      <p:cBhvr>
                                        <p:cTn id="15" dur="1" fill="hold">
                                          <p:stCondLst>
                                            <p:cond delay="0"/>
                                          </p:stCondLst>
                                        </p:cTn>
                                        <p:tgtEl>
                                          <p:spTgt spid="295"/>
                                        </p:tgtEl>
                                        <p:attrNameLst>
                                          <p:attrName>style.visibility</p:attrName>
                                        </p:attrNameLst>
                                      </p:cBhvr>
                                      <p:to>
                                        <p:strVal val="visible"/>
                                      </p:to>
                                    </p:set>
                                    <p:animEffect transition="in" filter="fade">
                                      <p:cBhvr>
                                        <p:cTn id="16" dur="1000"/>
                                        <p:tgtEl>
                                          <p:spTgt spid="295"/>
                                        </p:tgtEl>
                                      </p:cBhvr>
                                    </p:animEffect>
                                  </p:childTnLst>
                                </p:cTn>
                              </p:par>
                              <p:par>
                                <p:cTn id="17" presetID="10" presetClass="entr" presetSubtype="0" fill="hold" nodeType="withEffect">
                                  <p:stCondLst>
                                    <p:cond delay="0"/>
                                  </p:stCondLst>
                                  <p:childTnLst>
                                    <p:set>
                                      <p:cBhvr>
                                        <p:cTn id="18" dur="1" fill="hold">
                                          <p:stCondLst>
                                            <p:cond delay="0"/>
                                          </p:stCondLst>
                                        </p:cTn>
                                        <p:tgtEl>
                                          <p:spTgt spid="296"/>
                                        </p:tgtEl>
                                        <p:attrNameLst>
                                          <p:attrName>style.visibility</p:attrName>
                                        </p:attrNameLst>
                                      </p:cBhvr>
                                      <p:to>
                                        <p:strVal val="visible"/>
                                      </p:to>
                                    </p:set>
                                    <p:animEffect transition="in" filter="fade">
                                      <p:cBhvr>
                                        <p:cTn id="19" dur="1000"/>
                                        <p:tgtEl>
                                          <p:spTgt spid="296"/>
                                        </p:tgtEl>
                                      </p:cBhvr>
                                    </p:animEffect>
                                  </p:childTnLst>
                                </p:cTn>
                              </p:par>
                              <p:par>
                                <p:cTn id="20" presetID="10" presetClass="entr" presetSubtype="0" fill="hold" nodeType="withEffect">
                                  <p:stCondLst>
                                    <p:cond delay="0"/>
                                  </p:stCondLst>
                                  <p:childTnLst>
                                    <p:set>
                                      <p:cBhvr>
                                        <p:cTn id="21" dur="1" fill="hold">
                                          <p:stCondLst>
                                            <p:cond delay="0"/>
                                          </p:stCondLst>
                                        </p:cTn>
                                        <p:tgtEl>
                                          <p:spTgt spid="272"/>
                                        </p:tgtEl>
                                        <p:attrNameLst>
                                          <p:attrName>style.visibility</p:attrName>
                                        </p:attrNameLst>
                                      </p:cBhvr>
                                      <p:to>
                                        <p:strVal val="visible"/>
                                      </p:to>
                                    </p:set>
                                    <p:animEffect transition="in" filter="fade">
                                      <p:cBhvr>
                                        <p:cTn id="22" dur="1000"/>
                                        <p:tgtEl>
                                          <p:spTgt spid="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0"/>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MLOps - Tech Stack</a:t>
            </a:r>
            <a:endParaRPr/>
          </a:p>
        </p:txBody>
      </p:sp>
      <p:grpSp>
        <p:nvGrpSpPr>
          <p:cNvPr id="304" name="Google Shape;304;p20"/>
          <p:cNvGrpSpPr/>
          <p:nvPr/>
        </p:nvGrpSpPr>
        <p:grpSpPr>
          <a:xfrm>
            <a:off x="369424" y="1323072"/>
            <a:ext cx="2438339" cy="524787"/>
            <a:chOff x="277075" y="839925"/>
            <a:chExt cx="1828800" cy="393600"/>
          </a:xfrm>
        </p:grpSpPr>
        <p:sp>
          <p:nvSpPr>
            <p:cNvPr id="305" name="Google Shape;305;p20"/>
            <p:cNvSpPr/>
            <p:nvPr/>
          </p:nvSpPr>
          <p:spPr>
            <a:xfrm>
              <a:off x="277075" y="839925"/>
              <a:ext cx="1828800" cy="393600"/>
            </a:xfrm>
            <a:prstGeom prst="rect">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06" name="Google Shape;306;p20"/>
            <p:cNvSpPr txBox="1"/>
            <p:nvPr/>
          </p:nvSpPr>
          <p:spPr>
            <a:xfrm>
              <a:off x="576475" y="928250"/>
              <a:ext cx="973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Data</a:t>
              </a:r>
              <a:endParaRPr sz="1900" b="1">
                <a:solidFill>
                  <a:schemeClr val="lt1"/>
                </a:solidFill>
              </a:endParaRPr>
            </a:p>
          </p:txBody>
        </p:sp>
        <p:pic>
          <p:nvPicPr>
            <p:cNvPr id="307" name="Google Shape;307;p20"/>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308" name="Google Shape;308;p20"/>
          <p:cNvGrpSpPr/>
          <p:nvPr/>
        </p:nvGrpSpPr>
        <p:grpSpPr>
          <a:xfrm>
            <a:off x="3315728" y="1323072"/>
            <a:ext cx="2438339" cy="524787"/>
            <a:chOff x="3172675" y="839925"/>
            <a:chExt cx="1828800" cy="393600"/>
          </a:xfrm>
        </p:grpSpPr>
        <p:sp>
          <p:nvSpPr>
            <p:cNvPr id="309" name="Google Shape;309;p20"/>
            <p:cNvSpPr/>
            <p:nvPr/>
          </p:nvSpPr>
          <p:spPr>
            <a:xfrm>
              <a:off x="3172675" y="839925"/>
              <a:ext cx="1828800" cy="393600"/>
            </a:xfrm>
            <a:prstGeom prst="rect">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10" name="Google Shape;310;p20"/>
            <p:cNvSpPr txBox="1"/>
            <p:nvPr/>
          </p:nvSpPr>
          <p:spPr>
            <a:xfrm>
              <a:off x="3472075" y="928250"/>
              <a:ext cx="9960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Models</a:t>
              </a:r>
              <a:endParaRPr sz="1900" b="1">
                <a:solidFill>
                  <a:schemeClr val="lt1"/>
                </a:solidFill>
              </a:endParaRPr>
            </a:p>
          </p:txBody>
        </p:sp>
        <p:pic>
          <p:nvPicPr>
            <p:cNvPr id="311" name="Google Shape;311;p20"/>
            <p:cNvPicPr preferRelativeResize="0"/>
            <p:nvPr/>
          </p:nvPicPr>
          <p:blipFill>
            <a:blip r:embed="rId4">
              <a:alphaModFix/>
            </a:blip>
            <a:stretch>
              <a:fillRect/>
            </a:stretch>
          </p:blipFill>
          <p:spPr>
            <a:xfrm>
              <a:off x="3224176" y="915275"/>
              <a:ext cx="242900" cy="242900"/>
            </a:xfrm>
            <a:prstGeom prst="rect">
              <a:avLst/>
            </a:prstGeom>
            <a:noFill/>
            <a:ln>
              <a:noFill/>
            </a:ln>
          </p:spPr>
        </p:pic>
      </p:grpSp>
      <p:grpSp>
        <p:nvGrpSpPr>
          <p:cNvPr id="312" name="Google Shape;312;p20"/>
          <p:cNvGrpSpPr/>
          <p:nvPr/>
        </p:nvGrpSpPr>
        <p:grpSpPr>
          <a:xfrm>
            <a:off x="9377820" y="1324639"/>
            <a:ext cx="2438339" cy="508787"/>
            <a:chOff x="7414550" y="1817725"/>
            <a:chExt cx="1828800" cy="381600"/>
          </a:xfrm>
        </p:grpSpPr>
        <p:grpSp>
          <p:nvGrpSpPr>
            <p:cNvPr id="313" name="Google Shape;313;p20"/>
            <p:cNvGrpSpPr/>
            <p:nvPr/>
          </p:nvGrpSpPr>
          <p:grpSpPr>
            <a:xfrm>
              <a:off x="7414550" y="1817725"/>
              <a:ext cx="1828800" cy="381600"/>
              <a:chOff x="6068275" y="839925"/>
              <a:chExt cx="1828800" cy="381600"/>
            </a:xfrm>
          </p:grpSpPr>
          <p:sp>
            <p:nvSpPr>
              <p:cNvPr id="314" name="Google Shape;314;p20"/>
              <p:cNvSpPr/>
              <p:nvPr/>
            </p:nvSpPr>
            <p:spPr>
              <a:xfrm>
                <a:off x="6068275" y="839925"/>
                <a:ext cx="1828800" cy="381600"/>
              </a:xfrm>
              <a:prstGeom prst="rect">
                <a:avLst/>
              </a:prstGeom>
              <a:solidFill>
                <a:srgbClr val="E0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15" name="Google Shape;315;p20"/>
              <p:cNvSpPr txBox="1"/>
              <p:nvPr/>
            </p:nvSpPr>
            <p:spPr>
              <a:xfrm>
                <a:off x="6443875" y="929025"/>
                <a:ext cx="1189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Operations</a:t>
                </a:r>
                <a:endParaRPr sz="1900" b="1">
                  <a:solidFill>
                    <a:schemeClr val="lt1"/>
                  </a:solidFill>
                </a:endParaRPr>
              </a:p>
            </p:txBody>
          </p:sp>
        </p:grpSp>
        <p:pic>
          <p:nvPicPr>
            <p:cNvPr id="316" name="Google Shape;316;p20"/>
            <p:cNvPicPr preferRelativeResize="0"/>
            <p:nvPr/>
          </p:nvPicPr>
          <p:blipFill>
            <a:blip r:embed="rId5">
              <a:alphaModFix/>
            </a:blip>
            <a:stretch>
              <a:fillRect/>
            </a:stretch>
          </p:blipFill>
          <p:spPr>
            <a:xfrm>
              <a:off x="7492850" y="1891075"/>
              <a:ext cx="308611" cy="246889"/>
            </a:xfrm>
            <a:prstGeom prst="rect">
              <a:avLst/>
            </a:prstGeom>
            <a:noFill/>
            <a:ln>
              <a:noFill/>
            </a:ln>
          </p:spPr>
        </p:pic>
      </p:grpSp>
      <p:grpSp>
        <p:nvGrpSpPr>
          <p:cNvPr id="317" name="Google Shape;317;p20"/>
          <p:cNvGrpSpPr/>
          <p:nvPr/>
        </p:nvGrpSpPr>
        <p:grpSpPr>
          <a:xfrm>
            <a:off x="6363654" y="1323067"/>
            <a:ext cx="2438339" cy="511987"/>
            <a:chOff x="5382475" y="992325"/>
            <a:chExt cx="1828800" cy="384000"/>
          </a:xfrm>
        </p:grpSpPr>
        <p:grpSp>
          <p:nvGrpSpPr>
            <p:cNvPr id="318" name="Google Shape;318;p20"/>
            <p:cNvGrpSpPr/>
            <p:nvPr/>
          </p:nvGrpSpPr>
          <p:grpSpPr>
            <a:xfrm>
              <a:off x="5382475" y="992325"/>
              <a:ext cx="1828800" cy="384000"/>
              <a:chOff x="6068275" y="839925"/>
              <a:chExt cx="1828800" cy="384000"/>
            </a:xfrm>
          </p:grpSpPr>
          <p:sp>
            <p:nvSpPr>
              <p:cNvPr id="319" name="Google Shape;319;p20"/>
              <p:cNvSpPr/>
              <p:nvPr/>
            </p:nvSpPr>
            <p:spPr>
              <a:xfrm>
                <a:off x="6068275" y="839925"/>
                <a:ext cx="1828800" cy="384000"/>
              </a:xfrm>
              <a:prstGeom prst="rect">
                <a:avLst/>
              </a:prstGeom>
              <a:solidFill>
                <a:srgbClr val="B45F0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20" name="Google Shape;320;p20"/>
              <p:cNvSpPr txBox="1"/>
              <p:nvPr/>
            </p:nvSpPr>
            <p:spPr>
              <a:xfrm>
                <a:off x="6443875" y="929025"/>
                <a:ext cx="13683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Development</a:t>
                </a:r>
                <a:endParaRPr sz="1900" b="1">
                  <a:solidFill>
                    <a:schemeClr val="lt1"/>
                  </a:solidFill>
                </a:endParaRPr>
              </a:p>
            </p:txBody>
          </p:sp>
        </p:grpSp>
        <p:pic>
          <p:nvPicPr>
            <p:cNvPr id="321" name="Google Shape;321;p20"/>
            <p:cNvPicPr preferRelativeResize="0"/>
            <p:nvPr/>
          </p:nvPicPr>
          <p:blipFill>
            <a:blip r:embed="rId6">
              <a:alphaModFix/>
            </a:blip>
            <a:stretch>
              <a:fillRect/>
            </a:stretch>
          </p:blipFill>
          <p:spPr>
            <a:xfrm>
              <a:off x="5437900" y="1065675"/>
              <a:ext cx="308611" cy="246889"/>
            </a:xfrm>
            <a:prstGeom prst="rect">
              <a:avLst/>
            </a:prstGeom>
            <a:noFill/>
            <a:ln>
              <a:noFill/>
            </a:ln>
          </p:spPr>
        </p:pic>
      </p:grpSp>
      <p:sp>
        <p:nvSpPr>
          <p:cNvPr id="322" name="Google Shape;322;p20"/>
          <p:cNvSpPr/>
          <p:nvPr/>
        </p:nvSpPr>
        <p:spPr>
          <a:xfrm>
            <a:off x="323267" y="5749633"/>
            <a:ext cx="11493300" cy="334800"/>
          </a:xfrm>
          <a:prstGeom prst="leftRightArrow">
            <a:avLst>
              <a:gd name="adj1" fmla="val 50000"/>
              <a:gd name="adj2" fmla="val 50000"/>
            </a:avLst>
          </a:prstGeom>
          <a:solidFill>
            <a:srgbClr val="A5B7C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23" name="Google Shape;323;p20"/>
          <p:cNvSpPr txBox="1"/>
          <p:nvPr/>
        </p:nvSpPr>
        <p:spPr>
          <a:xfrm>
            <a:off x="369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Engineers</a:t>
            </a:r>
            <a:endParaRPr sz="1600" b="1">
              <a:solidFill>
                <a:srgbClr val="666666"/>
              </a:solidFill>
            </a:endParaRPr>
          </a:p>
        </p:txBody>
      </p:sp>
      <p:sp>
        <p:nvSpPr>
          <p:cNvPr id="324" name="Google Shape;324;p20"/>
          <p:cNvSpPr txBox="1"/>
          <p:nvPr/>
        </p:nvSpPr>
        <p:spPr>
          <a:xfrm>
            <a:off x="34498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Scientists</a:t>
            </a:r>
            <a:endParaRPr sz="1600" b="1">
              <a:solidFill>
                <a:srgbClr val="666666"/>
              </a:solidFill>
            </a:endParaRPr>
          </a:p>
        </p:txBody>
      </p:sp>
      <p:sp>
        <p:nvSpPr>
          <p:cNvPr id="325" name="Google Shape;325;p20"/>
          <p:cNvSpPr txBox="1"/>
          <p:nvPr/>
        </p:nvSpPr>
        <p:spPr>
          <a:xfrm>
            <a:off x="6398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Software Engineers</a:t>
            </a:r>
            <a:endParaRPr sz="1600" b="1">
              <a:solidFill>
                <a:srgbClr val="666666"/>
              </a:solidFill>
            </a:endParaRPr>
          </a:p>
        </p:txBody>
      </p:sp>
      <p:sp>
        <p:nvSpPr>
          <p:cNvPr id="326" name="Google Shape;326;p20"/>
          <p:cNvSpPr txBox="1"/>
          <p:nvPr/>
        </p:nvSpPr>
        <p:spPr>
          <a:xfrm>
            <a:off x="9514267"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Systems Engineers</a:t>
            </a:r>
            <a:endParaRPr sz="1600" b="1">
              <a:solidFill>
                <a:srgbClr val="666666"/>
              </a:solidFill>
            </a:endParaRPr>
          </a:p>
        </p:txBody>
      </p:sp>
      <p:sp>
        <p:nvSpPr>
          <p:cNvPr id="327" name="Google Shape;327;p20"/>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grpSp>
        <p:nvGrpSpPr>
          <p:cNvPr id="328" name="Google Shape;328;p20"/>
          <p:cNvGrpSpPr/>
          <p:nvPr/>
        </p:nvGrpSpPr>
        <p:grpSpPr>
          <a:xfrm>
            <a:off x="94650" y="1979950"/>
            <a:ext cx="1617160" cy="3760306"/>
            <a:chOff x="94650" y="1979950"/>
            <a:chExt cx="1617160" cy="3760306"/>
          </a:xfrm>
        </p:grpSpPr>
        <p:grpSp>
          <p:nvGrpSpPr>
            <p:cNvPr id="329" name="Google Shape;329;p20"/>
            <p:cNvGrpSpPr/>
            <p:nvPr/>
          </p:nvGrpSpPr>
          <p:grpSpPr>
            <a:xfrm>
              <a:off x="94650" y="1979950"/>
              <a:ext cx="1617160" cy="3760306"/>
              <a:chOff x="147191" y="1484999"/>
              <a:chExt cx="1212900" cy="2820300"/>
            </a:xfrm>
          </p:grpSpPr>
          <p:sp>
            <p:nvSpPr>
              <p:cNvPr id="330" name="Google Shape;330;p20"/>
              <p:cNvSpPr/>
              <p:nvPr/>
            </p:nvSpPr>
            <p:spPr>
              <a:xfrm>
                <a:off x="147191" y="1484999"/>
                <a:ext cx="1212900" cy="2820300"/>
              </a:xfrm>
              <a:prstGeom prst="rect">
                <a:avLst/>
              </a:prstGeom>
              <a:noFill/>
              <a:ln w="19050" cap="flat" cmpd="sng">
                <a:solidFill>
                  <a:srgbClr val="A4C2F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331" name="Google Shape;331;p20"/>
              <p:cNvGrpSpPr/>
              <p:nvPr/>
            </p:nvGrpSpPr>
            <p:grpSpPr>
              <a:xfrm>
                <a:off x="219924" y="2865022"/>
                <a:ext cx="1056300" cy="260250"/>
                <a:chOff x="219924" y="2060091"/>
                <a:chExt cx="1056300" cy="260250"/>
              </a:xfrm>
            </p:grpSpPr>
            <p:pic>
              <p:nvPicPr>
                <p:cNvPr id="332" name="Google Shape;332;p20"/>
                <p:cNvPicPr preferRelativeResize="0"/>
                <p:nvPr/>
              </p:nvPicPr>
              <p:blipFill>
                <a:blip r:embed="rId7">
                  <a:alphaModFix/>
                </a:blip>
                <a:stretch>
                  <a:fillRect/>
                </a:stretch>
              </p:blipFill>
              <p:spPr>
                <a:xfrm>
                  <a:off x="219924" y="2060091"/>
                  <a:ext cx="146999" cy="249900"/>
                </a:xfrm>
                <a:prstGeom prst="rect">
                  <a:avLst/>
                </a:prstGeom>
                <a:noFill/>
                <a:ln>
                  <a:noFill/>
                </a:ln>
              </p:spPr>
            </p:pic>
            <p:sp>
              <p:nvSpPr>
                <p:cNvPr id="333" name="Google Shape;333;p20"/>
                <p:cNvSpPr txBox="1"/>
                <p:nvPr/>
              </p:nvSpPr>
              <p:spPr>
                <a:xfrm>
                  <a:off x="366924" y="2137341"/>
                  <a:ext cx="9093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Pachyderm</a:t>
                  </a:r>
                  <a:endParaRPr sz="1600" b="1">
                    <a:solidFill>
                      <a:srgbClr val="595959"/>
                    </a:solidFill>
                  </a:endParaRPr>
                </a:p>
              </p:txBody>
            </p:sp>
          </p:grpSp>
          <p:grpSp>
            <p:nvGrpSpPr>
              <p:cNvPr id="334" name="Google Shape;334;p20"/>
              <p:cNvGrpSpPr/>
              <p:nvPr/>
            </p:nvGrpSpPr>
            <p:grpSpPr>
              <a:xfrm>
                <a:off x="217450" y="1804056"/>
                <a:ext cx="942975" cy="212076"/>
                <a:chOff x="217450" y="1880256"/>
                <a:chExt cx="942975" cy="212076"/>
              </a:xfrm>
            </p:grpSpPr>
            <p:pic>
              <p:nvPicPr>
                <p:cNvPr id="335" name="Google Shape;335;p20"/>
                <p:cNvPicPr preferRelativeResize="0"/>
                <p:nvPr/>
              </p:nvPicPr>
              <p:blipFill>
                <a:blip r:embed="rId8">
                  <a:alphaModFix/>
                </a:blip>
                <a:stretch>
                  <a:fillRect/>
                </a:stretch>
              </p:blipFill>
              <p:spPr>
                <a:xfrm>
                  <a:off x="217450" y="1880256"/>
                  <a:ext cx="212076" cy="212076"/>
                </a:xfrm>
                <a:prstGeom prst="rect">
                  <a:avLst/>
                </a:prstGeom>
                <a:noFill/>
                <a:ln>
                  <a:noFill/>
                </a:ln>
              </p:spPr>
            </p:pic>
            <p:sp>
              <p:nvSpPr>
                <p:cNvPr id="336" name="Google Shape;336;p20"/>
                <p:cNvSpPr txBox="1"/>
                <p:nvPr/>
              </p:nvSpPr>
              <p:spPr>
                <a:xfrm>
                  <a:off x="450025" y="1881225"/>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Hadoop</a:t>
                  </a:r>
                  <a:endParaRPr sz="1600" b="1">
                    <a:solidFill>
                      <a:srgbClr val="595959"/>
                    </a:solidFill>
                  </a:endParaRPr>
                </a:p>
              </p:txBody>
            </p:sp>
          </p:grpSp>
          <p:grpSp>
            <p:nvGrpSpPr>
              <p:cNvPr id="337" name="Google Shape;337;p20"/>
              <p:cNvGrpSpPr/>
              <p:nvPr/>
            </p:nvGrpSpPr>
            <p:grpSpPr>
              <a:xfrm>
                <a:off x="217444" y="1556850"/>
                <a:ext cx="942981" cy="214925"/>
                <a:chOff x="217444" y="1614000"/>
                <a:chExt cx="942981" cy="214925"/>
              </a:xfrm>
            </p:grpSpPr>
            <p:pic>
              <p:nvPicPr>
                <p:cNvPr id="338" name="Google Shape;338;p20"/>
                <p:cNvPicPr preferRelativeResize="0"/>
                <p:nvPr/>
              </p:nvPicPr>
              <p:blipFill>
                <a:blip r:embed="rId9">
                  <a:alphaModFix/>
                </a:blip>
                <a:stretch>
                  <a:fillRect/>
                </a:stretch>
              </p:blipFill>
              <p:spPr>
                <a:xfrm>
                  <a:off x="217444" y="1614000"/>
                  <a:ext cx="212075" cy="214925"/>
                </a:xfrm>
                <a:prstGeom prst="rect">
                  <a:avLst/>
                </a:prstGeom>
                <a:noFill/>
                <a:ln>
                  <a:noFill/>
                </a:ln>
              </p:spPr>
            </p:pic>
            <p:sp>
              <p:nvSpPr>
                <p:cNvPr id="339" name="Google Shape;339;p20"/>
                <p:cNvSpPr txBox="1"/>
                <p:nvPr/>
              </p:nvSpPr>
              <p:spPr>
                <a:xfrm>
                  <a:off x="450025" y="1629950"/>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Spark</a:t>
                  </a:r>
                  <a:endParaRPr sz="1600" b="1">
                    <a:solidFill>
                      <a:srgbClr val="595959"/>
                    </a:solidFill>
                  </a:endParaRPr>
                </a:p>
              </p:txBody>
            </p:sp>
          </p:grpSp>
          <p:grpSp>
            <p:nvGrpSpPr>
              <p:cNvPr id="340" name="Google Shape;340;p20"/>
              <p:cNvGrpSpPr/>
              <p:nvPr/>
            </p:nvGrpSpPr>
            <p:grpSpPr>
              <a:xfrm>
                <a:off x="200038" y="2004997"/>
                <a:ext cx="960388" cy="246888"/>
                <a:chOff x="200038" y="2019216"/>
                <a:chExt cx="960388" cy="246888"/>
              </a:xfrm>
            </p:grpSpPr>
            <p:sp>
              <p:nvSpPr>
                <p:cNvPr id="341" name="Google Shape;341;p20"/>
                <p:cNvSpPr txBox="1"/>
                <p:nvPr/>
              </p:nvSpPr>
              <p:spPr>
                <a:xfrm>
                  <a:off x="450025" y="2051154"/>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Kafka</a:t>
                  </a:r>
                  <a:endParaRPr sz="1600" b="1">
                    <a:solidFill>
                      <a:srgbClr val="595959"/>
                    </a:solidFill>
                  </a:endParaRPr>
                </a:p>
              </p:txBody>
            </p:sp>
            <p:pic>
              <p:nvPicPr>
                <p:cNvPr id="342" name="Google Shape;342;p20"/>
                <p:cNvPicPr preferRelativeResize="0"/>
                <p:nvPr/>
              </p:nvPicPr>
              <p:blipFill>
                <a:blip r:embed="rId10">
                  <a:alphaModFix/>
                </a:blip>
                <a:stretch>
                  <a:fillRect/>
                </a:stretch>
              </p:blipFill>
              <p:spPr>
                <a:xfrm>
                  <a:off x="200038" y="2019216"/>
                  <a:ext cx="246888" cy="246888"/>
                </a:xfrm>
                <a:prstGeom prst="rect">
                  <a:avLst/>
                </a:prstGeom>
                <a:noFill/>
                <a:ln>
                  <a:noFill/>
                </a:ln>
              </p:spPr>
            </p:pic>
          </p:grpSp>
          <p:grpSp>
            <p:nvGrpSpPr>
              <p:cNvPr id="343" name="Google Shape;343;p20"/>
              <p:cNvGrpSpPr/>
              <p:nvPr/>
            </p:nvGrpSpPr>
            <p:grpSpPr>
              <a:xfrm>
                <a:off x="182725" y="2250014"/>
                <a:ext cx="977700" cy="293050"/>
                <a:chOff x="182725" y="2626183"/>
                <a:chExt cx="977700" cy="293050"/>
              </a:xfrm>
            </p:grpSpPr>
            <p:sp>
              <p:nvSpPr>
                <p:cNvPr id="344" name="Google Shape;344;p20"/>
                <p:cNvSpPr txBox="1"/>
                <p:nvPr/>
              </p:nvSpPr>
              <p:spPr>
                <a:xfrm>
                  <a:off x="450025" y="2681204"/>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Dask</a:t>
                  </a:r>
                  <a:endParaRPr sz="1600" b="1">
                    <a:solidFill>
                      <a:srgbClr val="595959"/>
                    </a:solidFill>
                  </a:endParaRPr>
                </a:p>
              </p:txBody>
            </p:sp>
            <p:pic>
              <p:nvPicPr>
                <p:cNvPr id="345" name="Google Shape;345;p20"/>
                <p:cNvPicPr preferRelativeResize="0"/>
                <p:nvPr/>
              </p:nvPicPr>
              <p:blipFill>
                <a:blip r:embed="rId11">
                  <a:alphaModFix/>
                </a:blip>
                <a:stretch>
                  <a:fillRect/>
                </a:stretch>
              </p:blipFill>
              <p:spPr>
                <a:xfrm>
                  <a:off x="182725" y="2626183"/>
                  <a:ext cx="281528" cy="293050"/>
                </a:xfrm>
                <a:prstGeom prst="rect">
                  <a:avLst/>
                </a:prstGeom>
                <a:noFill/>
                <a:ln>
                  <a:noFill/>
                </a:ln>
              </p:spPr>
            </p:pic>
          </p:grpSp>
          <p:grpSp>
            <p:nvGrpSpPr>
              <p:cNvPr id="346" name="Google Shape;346;p20"/>
              <p:cNvGrpSpPr/>
              <p:nvPr/>
            </p:nvGrpSpPr>
            <p:grpSpPr>
              <a:xfrm>
                <a:off x="242450" y="2578760"/>
                <a:ext cx="966450" cy="211275"/>
                <a:chOff x="242450" y="2859679"/>
                <a:chExt cx="966450" cy="211275"/>
              </a:xfrm>
            </p:grpSpPr>
            <p:pic>
              <p:nvPicPr>
                <p:cNvPr id="347" name="Google Shape;347;p20"/>
                <p:cNvPicPr preferRelativeResize="0"/>
                <p:nvPr/>
              </p:nvPicPr>
              <p:blipFill>
                <a:blip r:embed="rId12">
                  <a:alphaModFix/>
                </a:blip>
                <a:stretch>
                  <a:fillRect/>
                </a:stretch>
              </p:blipFill>
              <p:spPr>
                <a:xfrm>
                  <a:off x="242450" y="2859679"/>
                  <a:ext cx="211275" cy="211275"/>
                </a:xfrm>
                <a:prstGeom prst="rect">
                  <a:avLst/>
                </a:prstGeom>
                <a:noFill/>
                <a:ln>
                  <a:noFill/>
                </a:ln>
              </p:spPr>
            </p:pic>
            <p:sp>
              <p:nvSpPr>
                <p:cNvPr id="348" name="Google Shape;348;p20"/>
                <p:cNvSpPr txBox="1"/>
                <p:nvPr/>
              </p:nvSpPr>
              <p:spPr>
                <a:xfrm>
                  <a:off x="498500" y="2865816"/>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Airflow</a:t>
                  </a:r>
                  <a:endParaRPr sz="1600" b="1">
                    <a:solidFill>
                      <a:srgbClr val="595959"/>
                    </a:solidFill>
                  </a:endParaRPr>
                </a:p>
              </p:txBody>
            </p:sp>
          </p:grpSp>
        </p:grpSp>
        <p:grpSp>
          <p:nvGrpSpPr>
            <p:cNvPr id="349" name="Google Shape;349;p20"/>
            <p:cNvGrpSpPr/>
            <p:nvPr/>
          </p:nvGrpSpPr>
          <p:grpSpPr>
            <a:xfrm>
              <a:off x="193050" y="4736375"/>
              <a:ext cx="1421775" cy="245475"/>
              <a:chOff x="193050" y="4888775"/>
              <a:chExt cx="1421775" cy="245475"/>
            </a:xfrm>
          </p:grpSpPr>
          <p:pic>
            <p:nvPicPr>
              <p:cNvPr id="350" name="Google Shape;350;p20"/>
              <p:cNvPicPr preferRelativeResize="0"/>
              <p:nvPr/>
            </p:nvPicPr>
            <p:blipFill>
              <a:blip r:embed="rId13">
                <a:alphaModFix/>
              </a:blip>
              <a:stretch>
                <a:fillRect/>
              </a:stretch>
            </p:blipFill>
            <p:spPr>
              <a:xfrm>
                <a:off x="193050" y="4888775"/>
                <a:ext cx="245475" cy="245475"/>
              </a:xfrm>
              <a:prstGeom prst="rect">
                <a:avLst/>
              </a:prstGeom>
              <a:noFill/>
              <a:ln>
                <a:noFill/>
              </a:ln>
            </p:spPr>
          </p:pic>
          <p:sp>
            <p:nvSpPr>
              <p:cNvPr id="351" name="Google Shape;351;p20"/>
              <p:cNvSpPr txBox="1"/>
              <p:nvPr/>
            </p:nvSpPr>
            <p:spPr>
              <a:xfrm>
                <a:off x="514725" y="4888775"/>
                <a:ext cx="11001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Elastic</a:t>
                </a:r>
                <a:endParaRPr sz="1600" b="1">
                  <a:solidFill>
                    <a:srgbClr val="595959"/>
                  </a:solidFill>
                </a:endParaRPr>
              </a:p>
            </p:txBody>
          </p:sp>
        </p:grpSp>
        <p:grpSp>
          <p:nvGrpSpPr>
            <p:cNvPr id="352" name="Google Shape;352;p20"/>
            <p:cNvGrpSpPr/>
            <p:nvPr/>
          </p:nvGrpSpPr>
          <p:grpSpPr>
            <a:xfrm>
              <a:off x="193050" y="5037750"/>
              <a:ext cx="1341050" cy="333300"/>
              <a:chOff x="193050" y="5266350"/>
              <a:chExt cx="1341050" cy="333300"/>
            </a:xfrm>
          </p:grpSpPr>
          <p:pic>
            <p:nvPicPr>
              <p:cNvPr id="353" name="Google Shape;353;p20"/>
              <p:cNvPicPr preferRelativeResize="0"/>
              <p:nvPr/>
            </p:nvPicPr>
            <p:blipFill>
              <a:blip r:embed="rId14">
                <a:alphaModFix/>
              </a:blip>
              <a:stretch>
                <a:fillRect/>
              </a:stretch>
            </p:blipFill>
            <p:spPr>
              <a:xfrm>
                <a:off x="193050" y="5266350"/>
                <a:ext cx="331811" cy="333300"/>
              </a:xfrm>
              <a:prstGeom prst="rect">
                <a:avLst/>
              </a:prstGeom>
              <a:noFill/>
              <a:ln>
                <a:noFill/>
              </a:ln>
            </p:spPr>
          </p:pic>
          <p:sp>
            <p:nvSpPr>
              <p:cNvPr id="354" name="Google Shape;354;p20"/>
              <p:cNvSpPr txBox="1"/>
              <p:nvPr/>
            </p:nvSpPr>
            <p:spPr>
              <a:xfrm>
                <a:off x="565700" y="5319975"/>
                <a:ext cx="9684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Neo4j</a:t>
                </a:r>
                <a:endParaRPr sz="1600" b="1">
                  <a:solidFill>
                    <a:srgbClr val="595959"/>
                  </a:solidFill>
                </a:endParaRPr>
              </a:p>
            </p:txBody>
          </p:sp>
        </p:grpSp>
        <p:grpSp>
          <p:nvGrpSpPr>
            <p:cNvPr id="355" name="Google Shape;355;p20"/>
            <p:cNvGrpSpPr/>
            <p:nvPr/>
          </p:nvGrpSpPr>
          <p:grpSpPr>
            <a:xfrm>
              <a:off x="193050" y="5377799"/>
              <a:ext cx="1341050" cy="334800"/>
              <a:chOff x="193050" y="5377799"/>
              <a:chExt cx="1341050" cy="334800"/>
            </a:xfrm>
          </p:grpSpPr>
          <p:pic>
            <p:nvPicPr>
              <p:cNvPr id="356" name="Google Shape;356;p20"/>
              <p:cNvPicPr preferRelativeResize="0"/>
              <p:nvPr/>
            </p:nvPicPr>
            <p:blipFill>
              <a:blip r:embed="rId15">
                <a:alphaModFix/>
              </a:blip>
              <a:stretch>
                <a:fillRect/>
              </a:stretch>
            </p:blipFill>
            <p:spPr>
              <a:xfrm>
                <a:off x="193050" y="5377799"/>
                <a:ext cx="334800" cy="334800"/>
              </a:xfrm>
              <a:prstGeom prst="rect">
                <a:avLst/>
              </a:prstGeom>
              <a:noFill/>
              <a:ln>
                <a:noFill/>
              </a:ln>
            </p:spPr>
          </p:pic>
          <p:sp>
            <p:nvSpPr>
              <p:cNvPr id="357" name="Google Shape;357;p20"/>
              <p:cNvSpPr txBox="1"/>
              <p:nvPr/>
            </p:nvSpPr>
            <p:spPr>
              <a:xfrm>
                <a:off x="565700" y="5438388"/>
                <a:ext cx="9684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Weaviate</a:t>
                </a:r>
                <a:endParaRPr sz="1600" b="1">
                  <a:solidFill>
                    <a:srgbClr val="595959"/>
                  </a:solidFill>
                </a:endParaRPr>
              </a:p>
            </p:txBody>
          </p:sp>
        </p:grpSp>
        <p:pic>
          <p:nvPicPr>
            <p:cNvPr id="358" name="Google Shape;358;p20"/>
            <p:cNvPicPr preferRelativeResize="0"/>
            <p:nvPr/>
          </p:nvPicPr>
          <p:blipFill>
            <a:blip r:embed="rId16">
              <a:alphaModFix/>
            </a:blip>
            <a:stretch>
              <a:fillRect/>
            </a:stretch>
          </p:blipFill>
          <p:spPr>
            <a:xfrm>
              <a:off x="193050" y="4269650"/>
              <a:ext cx="1201348" cy="334800"/>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21"/>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MLOps - Tech Stack</a:t>
            </a:r>
            <a:endParaRPr/>
          </a:p>
        </p:txBody>
      </p:sp>
      <p:grpSp>
        <p:nvGrpSpPr>
          <p:cNvPr id="365" name="Google Shape;365;p21"/>
          <p:cNvGrpSpPr/>
          <p:nvPr/>
        </p:nvGrpSpPr>
        <p:grpSpPr>
          <a:xfrm>
            <a:off x="369424" y="1323072"/>
            <a:ext cx="2438339" cy="524787"/>
            <a:chOff x="277075" y="839925"/>
            <a:chExt cx="1828800" cy="393600"/>
          </a:xfrm>
        </p:grpSpPr>
        <p:sp>
          <p:nvSpPr>
            <p:cNvPr id="366" name="Google Shape;366;p21"/>
            <p:cNvSpPr/>
            <p:nvPr/>
          </p:nvSpPr>
          <p:spPr>
            <a:xfrm>
              <a:off x="277075" y="839925"/>
              <a:ext cx="1828800" cy="393600"/>
            </a:xfrm>
            <a:prstGeom prst="rect">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67" name="Google Shape;367;p21"/>
            <p:cNvSpPr txBox="1"/>
            <p:nvPr/>
          </p:nvSpPr>
          <p:spPr>
            <a:xfrm>
              <a:off x="576475" y="928250"/>
              <a:ext cx="973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Data</a:t>
              </a:r>
              <a:endParaRPr sz="1900" b="1">
                <a:solidFill>
                  <a:schemeClr val="lt1"/>
                </a:solidFill>
              </a:endParaRPr>
            </a:p>
          </p:txBody>
        </p:sp>
        <p:pic>
          <p:nvPicPr>
            <p:cNvPr id="368" name="Google Shape;368;p21"/>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369" name="Google Shape;369;p21"/>
          <p:cNvGrpSpPr/>
          <p:nvPr/>
        </p:nvGrpSpPr>
        <p:grpSpPr>
          <a:xfrm>
            <a:off x="3315728" y="1323072"/>
            <a:ext cx="2438339" cy="524787"/>
            <a:chOff x="3172675" y="839925"/>
            <a:chExt cx="1828800" cy="393600"/>
          </a:xfrm>
        </p:grpSpPr>
        <p:sp>
          <p:nvSpPr>
            <p:cNvPr id="370" name="Google Shape;370;p21"/>
            <p:cNvSpPr/>
            <p:nvPr/>
          </p:nvSpPr>
          <p:spPr>
            <a:xfrm>
              <a:off x="3172675" y="839925"/>
              <a:ext cx="1828800" cy="393600"/>
            </a:xfrm>
            <a:prstGeom prst="rect">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1" name="Google Shape;371;p21"/>
            <p:cNvSpPr txBox="1"/>
            <p:nvPr/>
          </p:nvSpPr>
          <p:spPr>
            <a:xfrm>
              <a:off x="3472075" y="928250"/>
              <a:ext cx="9960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Models</a:t>
              </a:r>
              <a:endParaRPr sz="1900" b="1">
                <a:solidFill>
                  <a:schemeClr val="lt1"/>
                </a:solidFill>
              </a:endParaRPr>
            </a:p>
          </p:txBody>
        </p:sp>
        <p:pic>
          <p:nvPicPr>
            <p:cNvPr id="372" name="Google Shape;372;p21"/>
            <p:cNvPicPr preferRelativeResize="0"/>
            <p:nvPr/>
          </p:nvPicPr>
          <p:blipFill>
            <a:blip r:embed="rId4">
              <a:alphaModFix/>
            </a:blip>
            <a:stretch>
              <a:fillRect/>
            </a:stretch>
          </p:blipFill>
          <p:spPr>
            <a:xfrm>
              <a:off x="3224176" y="915275"/>
              <a:ext cx="242900" cy="242900"/>
            </a:xfrm>
            <a:prstGeom prst="rect">
              <a:avLst/>
            </a:prstGeom>
            <a:noFill/>
            <a:ln>
              <a:noFill/>
            </a:ln>
          </p:spPr>
        </p:pic>
      </p:grpSp>
      <p:grpSp>
        <p:nvGrpSpPr>
          <p:cNvPr id="373" name="Google Shape;373;p21"/>
          <p:cNvGrpSpPr/>
          <p:nvPr/>
        </p:nvGrpSpPr>
        <p:grpSpPr>
          <a:xfrm>
            <a:off x="9377820" y="1324639"/>
            <a:ext cx="2438339" cy="508787"/>
            <a:chOff x="7414550" y="1817725"/>
            <a:chExt cx="1828800" cy="381600"/>
          </a:xfrm>
        </p:grpSpPr>
        <p:grpSp>
          <p:nvGrpSpPr>
            <p:cNvPr id="374" name="Google Shape;374;p21"/>
            <p:cNvGrpSpPr/>
            <p:nvPr/>
          </p:nvGrpSpPr>
          <p:grpSpPr>
            <a:xfrm>
              <a:off x="7414550" y="1817725"/>
              <a:ext cx="1828800" cy="381600"/>
              <a:chOff x="6068275" y="839925"/>
              <a:chExt cx="1828800" cy="381600"/>
            </a:xfrm>
          </p:grpSpPr>
          <p:sp>
            <p:nvSpPr>
              <p:cNvPr id="375" name="Google Shape;375;p21"/>
              <p:cNvSpPr/>
              <p:nvPr/>
            </p:nvSpPr>
            <p:spPr>
              <a:xfrm>
                <a:off x="6068275" y="839925"/>
                <a:ext cx="1828800" cy="381600"/>
              </a:xfrm>
              <a:prstGeom prst="rect">
                <a:avLst/>
              </a:prstGeom>
              <a:solidFill>
                <a:srgbClr val="E0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6" name="Google Shape;376;p21"/>
              <p:cNvSpPr txBox="1"/>
              <p:nvPr/>
            </p:nvSpPr>
            <p:spPr>
              <a:xfrm>
                <a:off x="6443875" y="929025"/>
                <a:ext cx="1189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Operations</a:t>
                </a:r>
                <a:endParaRPr sz="1900" b="1">
                  <a:solidFill>
                    <a:schemeClr val="lt1"/>
                  </a:solidFill>
                </a:endParaRPr>
              </a:p>
            </p:txBody>
          </p:sp>
        </p:grpSp>
        <p:pic>
          <p:nvPicPr>
            <p:cNvPr id="377" name="Google Shape;377;p21"/>
            <p:cNvPicPr preferRelativeResize="0"/>
            <p:nvPr/>
          </p:nvPicPr>
          <p:blipFill>
            <a:blip r:embed="rId5">
              <a:alphaModFix/>
            </a:blip>
            <a:stretch>
              <a:fillRect/>
            </a:stretch>
          </p:blipFill>
          <p:spPr>
            <a:xfrm>
              <a:off x="7492850" y="1891075"/>
              <a:ext cx="308611" cy="246889"/>
            </a:xfrm>
            <a:prstGeom prst="rect">
              <a:avLst/>
            </a:prstGeom>
            <a:noFill/>
            <a:ln>
              <a:noFill/>
            </a:ln>
          </p:spPr>
        </p:pic>
      </p:grpSp>
      <p:grpSp>
        <p:nvGrpSpPr>
          <p:cNvPr id="378" name="Google Shape;378;p21"/>
          <p:cNvGrpSpPr/>
          <p:nvPr/>
        </p:nvGrpSpPr>
        <p:grpSpPr>
          <a:xfrm>
            <a:off x="6363654" y="1323067"/>
            <a:ext cx="2438339" cy="511987"/>
            <a:chOff x="5382475" y="992325"/>
            <a:chExt cx="1828800" cy="384000"/>
          </a:xfrm>
        </p:grpSpPr>
        <p:grpSp>
          <p:nvGrpSpPr>
            <p:cNvPr id="379" name="Google Shape;379;p21"/>
            <p:cNvGrpSpPr/>
            <p:nvPr/>
          </p:nvGrpSpPr>
          <p:grpSpPr>
            <a:xfrm>
              <a:off x="5382475" y="992325"/>
              <a:ext cx="1828800" cy="384000"/>
              <a:chOff x="6068275" y="839925"/>
              <a:chExt cx="1828800" cy="384000"/>
            </a:xfrm>
          </p:grpSpPr>
          <p:sp>
            <p:nvSpPr>
              <p:cNvPr id="380" name="Google Shape;380;p21"/>
              <p:cNvSpPr/>
              <p:nvPr/>
            </p:nvSpPr>
            <p:spPr>
              <a:xfrm>
                <a:off x="6068275" y="839925"/>
                <a:ext cx="1828800" cy="384000"/>
              </a:xfrm>
              <a:prstGeom prst="rect">
                <a:avLst/>
              </a:prstGeom>
              <a:solidFill>
                <a:srgbClr val="B45F0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81" name="Google Shape;381;p21"/>
              <p:cNvSpPr txBox="1"/>
              <p:nvPr/>
            </p:nvSpPr>
            <p:spPr>
              <a:xfrm>
                <a:off x="6443875" y="929025"/>
                <a:ext cx="13683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Development</a:t>
                </a:r>
                <a:endParaRPr sz="1900" b="1">
                  <a:solidFill>
                    <a:schemeClr val="lt1"/>
                  </a:solidFill>
                </a:endParaRPr>
              </a:p>
            </p:txBody>
          </p:sp>
        </p:grpSp>
        <p:pic>
          <p:nvPicPr>
            <p:cNvPr id="382" name="Google Shape;382;p21"/>
            <p:cNvPicPr preferRelativeResize="0"/>
            <p:nvPr/>
          </p:nvPicPr>
          <p:blipFill>
            <a:blip r:embed="rId6">
              <a:alphaModFix/>
            </a:blip>
            <a:stretch>
              <a:fillRect/>
            </a:stretch>
          </p:blipFill>
          <p:spPr>
            <a:xfrm>
              <a:off x="5437900" y="1065675"/>
              <a:ext cx="308611" cy="246889"/>
            </a:xfrm>
            <a:prstGeom prst="rect">
              <a:avLst/>
            </a:prstGeom>
            <a:noFill/>
            <a:ln>
              <a:noFill/>
            </a:ln>
          </p:spPr>
        </p:pic>
      </p:grpSp>
      <p:sp>
        <p:nvSpPr>
          <p:cNvPr id="383" name="Google Shape;383;p21"/>
          <p:cNvSpPr/>
          <p:nvPr/>
        </p:nvSpPr>
        <p:spPr>
          <a:xfrm>
            <a:off x="323267" y="5749633"/>
            <a:ext cx="11493300" cy="334800"/>
          </a:xfrm>
          <a:prstGeom prst="leftRightArrow">
            <a:avLst>
              <a:gd name="adj1" fmla="val 50000"/>
              <a:gd name="adj2" fmla="val 50000"/>
            </a:avLst>
          </a:prstGeom>
          <a:solidFill>
            <a:srgbClr val="A5B7C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84" name="Google Shape;384;p21"/>
          <p:cNvSpPr txBox="1"/>
          <p:nvPr/>
        </p:nvSpPr>
        <p:spPr>
          <a:xfrm>
            <a:off x="369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Engineers</a:t>
            </a:r>
            <a:endParaRPr sz="1600" b="1">
              <a:solidFill>
                <a:srgbClr val="666666"/>
              </a:solidFill>
            </a:endParaRPr>
          </a:p>
        </p:txBody>
      </p:sp>
      <p:sp>
        <p:nvSpPr>
          <p:cNvPr id="385" name="Google Shape;385;p21"/>
          <p:cNvSpPr txBox="1"/>
          <p:nvPr/>
        </p:nvSpPr>
        <p:spPr>
          <a:xfrm>
            <a:off x="34498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Scientists</a:t>
            </a:r>
            <a:endParaRPr sz="1600" b="1">
              <a:solidFill>
                <a:srgbClr val="666666"/>
              </a:solidFill>
            </a:endParaRPr>
          </a:p>
        </p:txBody>
      </p:sp>
      <p:sp>
        <p:nvSpPr>
          <p:cNvPr id="386" name="Google Shape;386;p21"/>
          <p:cNvSpPr txBox="1"/>
          <p:nvPr/>
        </p:nvSpPr>
        <p:spPr>
          <a:xfrm>
            <a:off x="6398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Software Engineers</a:t>
            </a:r>
            <a:endParaRPr sz="1600" b="1">
              <a:solidFill>
                <a:srgbClr val="666666"/>
              </a:solidFill>
            </a:endParaRPr>
          </a:p>
        </p:txBody>
      </p:sp>
      <p:sp>
        <p:nvSpPr>
          <p:cNvPr id="387" name="Google Shape;387;p21"/>
          <p:cNvSpPr txBox="1"/>
          <p:nvPr/>
        </p:nvSpPr>
        <p:spPr>
          <a:xfrm>
            <a:off x="9514267"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Systems Engineers</a:t>
            </a:r>
            <a:endParaRPr sz="1600" b="1">
              <a:solidFill>
                <a:srgbClr val="666666"/>
              </a:solidFill>
            </a:endParaRPr>
          </a:p>
        </p:txBody>
      </p:sp>
      <p:grpSp>
        <p:nvGrpSpPr>
          <p:cNvPr id="388" name="Google Shape;388;p21"/>
          <p:cNvGrpSpPr/>
          <p:nvPr/>
        </p:nvGrpSpPr>
        <p:grpSpPr>
          <a:xfrm>
            <a:off x="1884199" y="2049254"/>
            <a:ext cx="4357091" cy="1760756"/>
            <a:chOff x="2022800" y="393950"/>
            <a:chExt cx="3267900" cy="1320600"/>
          </a:xfrm>
        </p:grpSpPr>
        <p:grpSp>
          <p:nvGrpSpPr>
            <p:cNvPr id="389" name="Google Shape;389;p21"/>
            <p:cNvGrpSpPr/>
            <p:nvPr/>
          </p:nvGrpSpPr>
          <p:grpSpPr>
            <a:xfrm>
              <a:off x="2105875" y="473600"/>
              <a:ext cx="1219250" cy="249900"/>
              <a:chOff x="2486875" y="1616600"/>
              <a:chExt cx="1219250" cy="249900"/>
            </a:xfrm>
          </p:grpSpPr>
          <p:pic>
            <p:nvPicPr>
              <p:cNvPr id="390" name="Google Shape;390;p21"/>
              <p:cNvPicPr preferRelativeResize="0"/>
              <p:nvPr/>
            </p:nvPicPr>
            <p:blipFill>
              <a:blip r:embed="rId7">
                <a:alphaModFix/>
              </a:blip>
              <a:stretch>
                <a:fillRect/>
              </a:stretch>
            </p:blipFill>
            <p:spPr>
              <a:xfrm>
                <a:off x="2486875" y="1616600"/>
                <a:ext cx="249900" cy="249900"/>
              </a:xfrm>
              <a:prstGeom prst="rect">
                <a:avLst/>
              </a:prstGeom>
              <a:noFill/>
              <a:ln>
                <a:noFill/>
              </a:ln>
            </p:spPr>
          </p:pic>
          <p:sp>
            <p:nvSpPr>
              <p:cNvPr id="391" name="Google Shape;391;p21"/>
              <p:cNvSpPr txBox="1"/>
              <p:nvPr/>
            </p:nvSpPr>
            <p:spPr>
              <a:xfrm>
                <a:off x="2783925" y="1649150"/>
                <a:ext cx="9222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TensorFlow</a:t>
                </a:r>
                <a:endParaRPr sz="1600" b="1">
                  <a:solidFill>
                    <a:srgbClr val="595959"/>
                  </a:solidFill>
                </a:endParaRPr>
              </a:p>
            </p:txBody>
          </p:sp>
        </p:grpSp>
        <p:grpSp>
          <p:nvGrpSpPr>
            <p:cNvPr id="392" name="Google Shape;392;p21"/>
            <p:cNvGrpSpPr/>
            <p:nvPr/>
          </p:nvGrpSpPr>
          <p:grpSpPr>
            <a:xfrm>
              <a:off x="3325075" y="458375"/>
              <a:ext cx="1001750" cy="251100"/>
              <a:chOff x="2486875" y="2058575"/>
              <a:chExt cx="1001750" cy="251100"/>
            </a:xfrm>
          </p:grpSpPr>
          <p:pic>
            <p:nvPicPr>
              <p:cNvPr id="393" name="Google Shape;393;p21"/>
              <p:cNvPicPr preferRelativeResize="0"/>
              <p:nvPr/>
            </p:nvPicPr>
            <p:blipFill>
              <a:blip r:embed="rId8">
                <a:alphaModFix/>
              </a:blip>
              <a:stretch>
                <a:fillRect/>
              </a:stretch>
            </p:blipFill>
            <p:spPr>
              <a:xfrm>
                <a:off x="2486875" y="2058575"/>
                <a:ext cx="251100" cy="251100"/>
              </a:xfrm>
              <a:prstGeom prst="rect">
                <a:avLst/>
              </a:prstGeom>
              <a:noFill/>
              <a:ln>
                <a:noFill/>
              </a:ln>
            </p:spPr>
          </p:pic>
          <p:sp>
            <p:nvSpPr>
              <p:cNvPr id="394" name="Google Shape;394;p21"/>
              <p:cNvSpPr txBox="1"/>
              <p:nvPr/>
            </p:nvSpPr>
            <p:spPr>
              <a:xfrm>
                <a:off x="2783925" y="2097175"/>
                <a:ext cx="7047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PyTorch</a:t>
                </a:r>
                <a:endParaRPr sz="1600" b="1">
                  <a:solidFill>
                    <a:srgbClr val="595959"/>
                  </a:solidFill>
                </a:endParaRPr>
              </a:p>
            </p:txBody>
          </p:sp>
        </p:grpSp>
        <p:grpSp>
          <p:nvGrpSpPr>
            <p:cNvPr id="395" name="Google Shape;395;p21"/>
            <p:cNvGrpSpPr/>
            <p:nvPr/>
          </p:nvGrpSpPr>
          <p:grpSpPr>
            <a:xfrm>
              <a:off x="4391876" y="455625"/>
              <a:ext cx="822499" cy="249900"/>
              <a:chOff x="2486876" y="2360625"/>
              <a:chExt cx="822499" cy="249900"/>
            </a:xfrm>
          </p:grpSpPr>
          <p:pic>
            <p:nvPicPr>
              <p:cNvPr id="396" name="Google Shape;396;p21"/>
              <p:cNvPicPr preferRelativeResize="0"/>
              <p:nvPr/>
            </p:nvPicPr>
            <p:blipFill>
              <a:blip r:embed="rId9">
                <a:alphaModFix/>
              </a:blip>
              <a:stretch>
                <a:fillRect/>
              </a:stretch>
            </p:blipFill>
            <p:spPr>
              <a:xfrm>
                <a:off x="2486876" y="2360625"/>
                <a:ext cx="293603" cy="249900"/>
              </a:xfrm>
              <a:prstGeom prst="rect">
                <a:avLst/>
              </a:prstGeom>
              <a:noFill/>
              <a:ln>
                <a:noFill/>
              </a:ln>
            </p:spPr>
          </p:pic>
          <p:sp>
            <p:nvSpPr>
              <p:cNvPr id="397" name="Google Shape;397;p21"/>
              <p:cNvSpPr txBox="1"/>
              <p:nvPr/>
            </p:nvSpPr>
            <p:spPr>
              <a:xfrm>
                <a:off x="2780475" y="2394075"/>
                <a:ext cx="5289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MXNet</a:t>
                </a:r>
                <a:endParaRPr sz="1600" b="1">
                  <a:solidFill>
                    <a:srgbClr val="595959"/>
                  </a:solidFill>
                </a:endParaRPr>
              </a:p>
            </p:txBody>
          </p:sp>
        </p:grpSp>
        <p:grpSp>
          <p:nvGrpSpPr>
            <p:cNvPr id="398" name="Google Shape;398;p21"/>
            <p:cNvGrpSpPr/>
            <p:nvPr/>
          </p:nvGrpSpPr>
          <p:grpSpPr>
            <a:xfrm>
              <a:off x="3771025" y="775925"/>
              <a:ext cx="1403700" cy="246888"/>
              <a:chOff x="2443850" y="3275850"/>
              <a:chExt cx="1403700" cy="246888"/>
            </a:xfrm>
          </p:grpSpPr>
          <p:sp>
            <p:nvSpPr>
              <p:cNvPr id="399" name="Google Shape;399;p21"/>
              <p:cNvSpPr txBox="1"/>
              <p:nvPr/>
            </p:nvSpPr>
            <p:spPr>
              <a:xfrm>
                <a:off x="2690750" y="3293675"/>
                <a:ext cx="11568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Google Colab</a:t>
                </a:r>
                <a:endParaRPr sz="1600" b="1">
                  <a:solidFill>
                    <a:srgbClr val="595959"/>
                  </a:solidFill>
                </a:endParaRPr>
              </a:p>
            </p:txBody>
          </p:sp>
          <p:pic>
            <p:nvPicPr>
              <p:cNvPr id="400" name="Google Shape;400;p21"/>
              <p:cNvPicPr preferRelativeResize="0"/>
              <p:nvPr/>
            </p:nvPicPr>
            <p:blipFill>
              <a:blip r:embed="rId10">
                <a:alphaModFix/>
              </a:blip>
              <a:stretch>
                <a:fillRect/>
              </a:stretch>
            </p:blipFill>
            <p:spPr>
              <a:xfrm>
                <a:off x="2443850" y="3275850"/>
                <a:ext cx="246888" cy="246888"/>
              </a:xfrm>
              <a:prstGeom prst="rect">
                <a:avLst/>
              </a:prstGeom>
              <a:noFill/>
              <a:ln>
                <a:noFill/>
              </a:ln>
            </p:spPr>
          </p:pic>
        </p:grpSp>
        <p:grpSp>
          <p:nvGrpSpPr>
            <p:cNvPr id="401" name="Google Shape;401;p21"/>
            <p:cNvGrpSpPr/>
            <p:nvPr/>
          </p:nvGrpSpPr>
          <p:grpSpPr>
            <a:xfrm>
              <a:off x="2163025" y="775925"/>
              <a:ext cx="1209947" cy="246888"/>
              <a:chOff x="2486875" y="3559500"/>
              <a:chExt cx="1209947" cy="246888"/>
            </a:xfrm>
          </p:grpSpPr>
          <p:sp>
            <p:nvSpPr>
              <p:cNvPr id="402" name="Google Shape;402;p21"/>
              <p:cNvSpPr txBox="1"/>
              <p:nvPr/>
            </p:nvSpPr>
            <p:spPr>
              <a:xfrm>
                <a:off x="2728722" y="3591450"/>
                <a:ext cx="9681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JupyterLab</a:t>
                </a:r>
                <a:endParaRPr sz="1600" b="1">
                  <a:solidFill>
                    <a:srgbClr val="595959"/>
                  </a:solidFill>
                </a:endParaRPr>
              </a:p>
            </p:txBody>
          </p:sp>
          <p:pic>
            <p:nvPicPr>
              <p:cNvPr id="403" name="Google Shape;403;p21"/>
              <p:cNvPicPr preferRelativeResize="0"/>
              <p:nvPr/>
            </p:nvPicPr>
            <p:blipFill>
              <a:blip r:embed="rId11">
                <a:alphaModFix/>
              </a:blip>
              <a:stretch>
                <a:fillRect/>
              </a:stretch>
            </p:blipFill>
            <p:spPr>
              <a:xfrm>
                <a:off x="2486875" y="3559500"/>
                <a:ext cx="197510" cy="246888"/>
              </a:xfrm>
              <a:prstGeom prst="rect">
                <a:avLst/>
              </a:prstGeom>
              <a:noFill/>
              <a:ln>
                <a:noFill/>
              </a:ln>
            </p:spPr>
          </p:pic>
        </p:grpSp>
        <p:grpSp>
          <p:nvGrpSpPr>
            <p:cNvPr id="404" name="Google Shape;404;p21"/>
            <p:cNvGrpSpPr/>
            <p:nvPr/>
          </p:nvGrpSpPr>
          <p:grpSpPr>
            <a:xfrm>
              <a:off x="2152031" y="1098975"/>
              <a:ext cx="1055866" cy="233172"/>
              <a:chOff x="2869375" y="3090900"/>
              <a:chExt cx="1407821" cy="310896"/>
            </a:xfrm>
          </p:grpSpPr>
          <p:pic>
            <p:nvPicPr>
              <p:cNvPr id="405" name="Google Shape;405;p21"/>
              <p:cNvPicPr preferRelativeResize="0"/>
              <p:nvPr/>
            </p:nvPicPr>
            <p:blipFill>
              <a:blip r:embed="rId12">
                <a:alphaModFix/>
              </a:blip>
              <a:stretch>
                <a:fillRect/>
              </a:stretch>
            </p:blipFill>
            <p:spPr>
              <a:xfrm>
                <a:off x="2869375" y="3090900"/>
                <a:ext cx="277975" cy="310896"/>
              </a:xfrm>
              <a:prstGeom prst="rect">
                <a:avLst/>
              </a:prstGeom>
              <a:noFill/>
              <a:ln>
                <a:noFill/>
              </a:ln>
            </p:spPr>
          </p:pic>
          <p:sp>
            <p:nvSpPr>
              <p:cNvPr id="406" name="Google Shape;406;p21"/>
              <p:cNvSpPr txBox="1"/>
              <p:nvPr/>
            </p:nvSpPr>
            <p:spPr>
              <a:xfrm>
                <a:off x="3206496" y="3107950"/>
                <a:ext cx="1070700" cy="2439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Deepnote</a:t>
                </a:r>
                <a:endParaRPr sz="1600" b="1">
                  <a:solidFill>
                    <a:srgbClr val="595959"/>
                  </a:solidFill>
                </a:endParaRPr>
              </a:p>
            </p:txBody>
          </p:sp>
        </p:grpSp>
        <p:grpSp>
          <p:nvGrpSpPr>
            <p:cNvPr id="407" name="Google Shape;407;p21"/>
            <p:cNvGrpSpPr/>
            <p:nvPr/>
          </p:nvGrpSpPr>
          <p:grpSpPr>
            <a:xfrm>
              <a:off x="3477463" y="1095850"/>
              <a:ext cx="1776787" cy="209855"/>
              <a:chOff x="2486875" y="2526850"/>
              <a:chExt cx="1776787" cy="209855"/>
            </a:xfrm>
          </p:grpSpPr>
          <p:sp>
            <p:nvSpPr>
              <p:cNvPr id="408" name="Google Shape;408;p21"/>
              <p:cNvSpPr txBox="1"/>
              <p:nvPr/>
            </p:nvSpPr>
            <p:spPr>
              <a:xfrm>
                <a:off x="2771762" y="2544175"/>
                <a:ext cx="14919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Google AI Platform</a:t>
                </a:r>
                <a:endParaRPr sz="1600" b="1">
                  <a:solidFill>
                    <a:srgbClr val="595959"/>
                  </a:solidFill>
                </a:endParaRPr>
              </a:p>
            </p:txBody>
          </p:sp>
          <p:pic>
            <p:nvPicPr>
              <p:cNvPr id="409" name="Google Shape;409;p21"/>
              <p:cNvPicPr preferRelativeResize="0"/>
              <p:nvPr/>
            </p:nvPicPr>
            <p:blipFill>
              <a:blip r:embed="rId13">
                <a:alphaModFix/>
              </a:blip>
              <a:stretch>
                <a:fillRect/>
              </a:stretch>
            </p:blipFill>
            <p:spPr>
              <a:xfrm>
                <a:off x="2486875" y="2526850"/>
                <a:ext cx="246888" cy="209855"/>
              </a:xfrm>
              <a:prstGeom prst="rect">
                <a:avLst/>
              </a:prstGeom>
              <a:noFill/>
              <a:ln>
                <a:noFill/>
              </a:ln>
            </p:spPr>
          </p:pic>
        </p:grpSp>
        <p:grpSp>
          <p:nvGrpSpPr>
            <p:cNvPr id="410" name="Google Shape;410;p21"/>
            <p:cNvGrpSpPr/>
            <p:nvPr/>
          </p:nvGrpSpPr>
          <p:grpSpPr>
            <a:xfrm>
              <a:off x="2182075" y="1367226"/>
              <a:ext cx="1851300" cy="246888"/>
              <a:chOff x="2486875" y="2891226"/>
              <a:chExt cx="1851300" cy="246888"/>
            </a:xfrm>
          </p:grpSpPr>
          <p:sp>
            <p:nvSpPr>
              <p:cNvPr id="411" name="Google Shape;411;p21"/>
              <p:cNvSpPr txBox="1"/>
              <p:nvPr/>
            </p:nvSpPr>
            <p:spPr>
              <a:xfrm>
                <a:off x="2733775" y="2921663"/>
                <a:ext cx="1604400" cy="183000"/>
              </a:xfrm>
              <a:prstGeom prst="rect">
                <a:avLst/>
              </a:prstGeom>
              <a:noFill/>
              <a:ln>
                <a:noFill/>
              </a:ln>
            </p:spPr>
            <p:txBody>
              <a:bodyPr spcFirstLastPara="1" wrap="square" lIns="60925" tIns="0" rIns="0" bIns="0" anchor="t" anchorCtr="0">
                <a:noAutofit/>
              </a:bodyPr>
              <a:lstStyle/>
              <a:p>
                <a:pPr marL="0" lvl="0" indent="0" algn="l" rtl="0">
                  <a:spcBef>
                    <a:spcPts val="0"/>
                  </a:spcBef>
                  <a:spcAft>
                    <a:spcPts val="0"/>
                  </a:spcAft>
                  <a:buNone/>
                </a:pPr>
                <a:r>
                  <a:rPr lang="en-US" sz="1600" b="1">
                    <a:solidFill>
                      <a:srgbClr val="595959"/>
                    </a:solidFill>
                  </a:rPr>
                  <a:t>Amazon Sagemaker</a:t>
                </a:r>
                <a:endParaRPr sz="1600" b="1">
                  <a:solidFill>
                    <a:srgbClr val="595959"/>
                  </a:solidFill>
                </a:endParaRPr>
              </a:p>
            </p:txBody>
          </p:sp>
          <p:pic>
            <p:nvPicPr>
              <p:cNvPr id="412" name="Google Shape;412;p21"/>
              <p:cNvPicPr preferRelativeResize="0"/>
              <p:nvPr/>
            </p:nvPicPr>
            <p:blipFill>
              <a:blip r:embed="rId14">
                <a:alphaModFix/>
              </a:blip>
              <a:stretch>
                <a:fillRect/>
              </a:stretch>
            </p:blipFill>
            <p:spPr>
              <a:xfrm>
                <a:off x="2486875" y="2891226"/>
                <a:ext cx="246888" cy="246888"/>
              </a:xfrm>
              <a:prstGeom prst="rect">
                <a:avLst/>
              </a:prstGeom>
              <a:noFill/>
              <a:ln>
                <a:noFill/>
              </a:ln>
            </p:spPr>
          </p:pic>
        </p:grpSp>
        <p:sp>
          <p:nvSpPr>
            <p:cNvPr id="413" name="Google Shape;413;p21"/>
            <p:cNvSpPr/>
            <p:nvPr/>
          </p:nvSpPr>
          <p:spPr>
            <a:xfrm>
              <a:off x="2022800" y="393950"/>
              <a:ext cx="3267900" cy="1320600"/>
            </a:xfrm>
            <a:prstGeom prst="rect">
              <a:avLst/>
            </a:prstGeom>
            <a:noFill/>
            <a:ln w="19050" cap="flat" cmpd="sng">
              <a:solidFill>
                <a:srgbClr val="B6D7A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414" name="Google Shape;414;p21"/>
          <p:cNvGrpSpPr/>
          <p:nvPr/>
        </p:nvGrpSpPr>
        <p:grpSpPr>
          <a:xfrm>
            <a:off x="1884197" y="3978467"/>
            <a:ext cx="4357091" cy="1761856"/>
            <a:chOff x="2099000" y="2983925"/>
            <a:chExt cx="3267900" cy="1321425"/>
          </a:xfrm>
        </p:grpSpPr>
        <p:grpSp>
          <p:nvGrpSpPr>
            <p:cNvPr id="415" name="Google Shape;415;p21"/>
            <p:cNvGrpSpPr/>
            <p:nvPr/>
          </p:nvGrpSpPr>
          <p:grpSpPr>
            <a:xfrm>
              <a:off x="3399800" y="3102450"/>
              <a:ext cx="1627625" cy="251100"/>
              <a:chOff x="1276250" y="3911225"/>
              <a:chExt cx="1627625" cy="251100"/>
            </a:xfrm>
          </p:grpSpPr>
          <p:sp>
            <p:nvSpPr>
              <p:cNvPr id="416" name="Google Shape;416;p21"/>
              <p:cNvSpPr txBox="1"/>
              <p:nvPr/>
            </p:nvSpPr>
            <p:spPr>
              <a:xfrm>
                <a:off x="1564075" y="3945275"/>
                <a:ext cx="13398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Weights &amp; Biases</a:t>
                </a:r>
                <a:endParaRPr sz="1600" b="1">
                  <a:solidFill>
                    <a:srgbClr val="595959"/>
                  </a:solidFill>
                </a:endParaRPr>
              </a:p>
            </p:txBody>
          </p:sp>
          <p:pic>
            <p:nvPicPr>
              <p:cNvPr id="417" name="Google Shape;417;p21"/>
              <p:cNvPicPr preferRelativeResize="0"/>
              <p:nvPr/>
            </p:nvPicPr>
            <p:blipFill>
              <a:blip r:embed="rId15">
                <a:alphaModFix/>
              </a:blip>
              <a:stretch>
                <a:fillRect/>
              </a:stretch>
            </p:blipFill>
            <p:spPr>
              <a:xfrm>
                <a:off x="1276250" y="3911225"/>
                <a:ext cx="251100" cy="251100"/>
              </a:xfrm>
              <a:prstGeom prst="rect">
                <a:avLst/>
              </a:prstGeom>
              <a:noFill/>
              <a:ln>
                <a:noFill/>
              </a:ln>
            </p:spPr>
          </p:pic>
        </p:grpSp>
        <p:pic>
          <p:nvPicPr>
            <p:cNvPr id="418" name="Google Shape;418;p21"/>
            <p:cNvPicPr preferRelativeResize="0"/>
            <p:nvPr/>
          </p:nvPicPr>
          <p:blipFill>
            <a:blip r:embed="rId16">
              <a:alphaModFix/>
            </a:blip>
            <a:stretch>
              <a:fillRect/>
            </a:stretch>
          </p:blipFill>
          <p:spPr>
            <a:xfrm>
              <a:off x="2254825" y="2983925"/>
              <a:ext cx="968220" cy="518700"/>
            </a:xfrm>
            <a:prstGeom prst="rect">
              <a:avLst/>
            </a:prstGeom>
            <a:noFill/>
            <a:ln>
              <a:noFill/>
            </a:ln>
          </p:spPr>
        </p:pic>
        <p:grpSp>
          <p:nvGrpSpPr>
            <p:cNvPr id="419" name="Google Shape;419;p21"/>
            <p:cNvGrpSpPr/>
            <p:nvPr/>
          </p:nvGrpSpPr>
          <p:grpSpPr>
            <a:xfrm>
              <a:off x="2332240" y="3477675"/>
              <a:ext cx="1199535" cy="213976"/>
              <a:chOff x="1646440" y="2944275"/>
              <a:chExt cx="1199535" cy="213976"/>
            </a:xfrm>
          </p:grpSpPr>
          <p:sp>
            <p:nvSpPr>
              <p:cNvPr id="420" name="Google Shape;420;p21"/>
              <p:cNvSpPr txBox="1"/>
              <p:nvPr/>
            </p:nvSpPr>
            <p:spPr>
              <a:xfrm>
                <a:off x="1901575" y="2952738"/>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Kubeflow</a:t>
                </a:r>
                <a:endParaRPr sz="1600" b="1">
                  <a:solidFill>
                    <a:srgbClr val="595959"/>
                  </a:solidFill>
                </a:endParaRPr>
              </a:p>
            </p:txBody>
          </p:sp>
          <p:pic>
            <p:nvPicPr>
              <p:cNvPr id="421" name="Google Shape;421;p21"/>
              <p:cNvPicPr preferRelativeResize="0"/>
              <p:nvPr/>
            </p:nvPicPr>
            <p:blipFill>
              <a:blip r:embed="rId17">
                <a:alphaModFix/>
              </a:blip>
              <a:stretch>
                <a:fillRect/>
              </a:stretch>
            </p:blipFill>
            <p:spPr>
              <a:xfrm>
                <a:off x="1646440" y="2944275"/>
                <a:ext cx="217066" cy="213976"/>
              </a:xfrm>
              <a:prstGeom prst="rect">
                <a:avLst/>
              </a:prstGeom>
              <a:noFill/>
              <a:ln>
                <a:noFill/>
              </a:ln>
            </p:spPr>
          </p:pic>
        </p:grpSp>
        <p:grpSp>
          <p:nvGrpSpPr>
            <p:cNvPr id="422" name="Google Shape;422;p21"/>
            <p:cNvGrpSpPr/>
            <p:nvPr/>
          </p:nvGrpSpPr>
          <p:grpSpPr>
            <a:xfrm>
              <a:off x="3557950" y="3487525"/>
              <a:ext cx="1191300" cy="246888"/>
              <a:chOff x="2872150" y="2954125"/>
              <a:chExt cx="1191300" cy="246888"/>
            </a:xfrm>
          </p:grpSpPr>
          <p:sp>
            <p:nvSpPr>
              <p:cNvPr id="423" name="Google Shape;423;p21"/>
              <p:cNvSpPr txBox="1"/>
              <p:nvPr/>
            </p:nvSpPr>
            <p:spPr>
              <a:xfrm>
                <a:off x="3119050" y="2970413"/>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Neptune.ai</a:t>
                </a:r>
                <a:endParaRPr sz="1600" b="1">
                  <a:solidFill>
                    <a:srgbClr val="595959"/>
                  </a:solidFill>
                </a:endParaRPr>
              </a:p>
            </p:txBody>
          </p:sp>
          <p:pic>
            <p:nvPicPr>
              <p:cNvPr id="424" name="Google Shape;424;p21"/>
              <p:cNvPicPr preferRelativeResize="0"/>
              <p:nvPr/>
            </p:nvPicPr>
            <p:blipFill>
              <a:blip r:embed="rId18">
                <a:alphaModFix/>
              </a:blip>
              <a:stretch>
                <a:fillRect/>
              </a:stretch>
            </p:blipFill>
            <p:spPr>
              <a:xfrm>
                <a:off x="2872150" y="2954125"/>
                <a:ext cx="246888" cy="246888"/>
              </a:xfrm>
              <a:prstGeom prst="rect">
                <a:avLst/>
              </a:prstGeom>
              <a:noFill/>
              <a:ln>
                <a:noFill/>
              </a:ln>
            </p:spPr>
          </p:pic>
        </p:grpSp>
        <p:grpSp>
          <p:nvGrpSpPr>
            <p:cNvPr id="425" name="Google Shape;425;p21"/>
            <p:cNvGrpSpPr/>
            <p:nvPr/>
          </p:nvGrpSpPr>
          <p:grpSpPr>
            <a:xfrm>
              <a:off x="3479150" y="3887450"/>
              <a:ext cx="1534625" cy="251100"/>
              <a:chOff x="2336150" y="3411200"/>
              <a:chExt cx="1534625" cy="251100"/>
            </a:xfrm>
          </p:grpSpPr>
          <p:sp>
            <p:nvSpPr>
              <p:cNvPr id="426" name="Google Shape;426;p21"/>
              <p:cNvSpPr txBox="1"/>
              <p:nvPr/>
            </p:nvSpPr>
            <p:spPr>
              <a:xfrm>
                <a:off x="2587375" y="3426125"/>
                <a:ext cx="1283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Determined.ai</a:t>
                </a:r>
                <a:endParaRPr sz="1600" b="1">
                  <a:solidFill>
                    <a:srgbClr val="595959"/>
                  </a:solidFill>
                </a:endParaRPr>
              </a:p>
            </p:txBody>
          </p:sp>
          <p:pic>
            <p:nvPicPr>
              <p:cNvPr id="427" name="Google Shape;427;p21"/>
              <p:cNvPicPr preferRelativeResize="0"/>
              <p:nvPr/>
            </p:nvPicPr>
            <p:blipFill>
              <a:blip r:embed="rId19">
                <a:alphaModFix/>
              </a:blip>
              <a:stretch>
                <a:fillRect/>
              </a:stretch>
            </p:blipFill>
            <p:spPr>
              <a:xfrm>
                <a:off x="2336150" y="3411200"/>
                <a:ext cx="251100" cy="251100"/>
              </a:xfrm>
              <a:prstGeom prst="rect">
                <a:avLst/>
              </a:prstGeom>
              <a:noFill/>
              <a:ln>
                <a:noFill/>
              </a:ln>
            </p:spPr>
          </p:pic>
        </p:grpSp>
        <p:grpSp>
          <p:nvGrpSpPr>
            <p:cNvPr id="428" name="Google Shape;428;p21"/>
            <p:cNvGrpSpPr/>
            <p:nvPr/>
          </p:nvGrpSpPr>
          <p:grpSpPr>
            <a:xfrm>
              <a:off x="2315425" y="3886638"/>
              <a:ext cx="962700" cy="214930"/>
              <a:chOff x="1172425" y="3410388"/>
              <a:chExt cx="962700" cy="214930"/>
            </a:xfrm>
          </p:grpSpPr>
          <p:sp>
            <p:nvSpPr>
              <p:cNvPr id="429" name="Google Shape;429;p21"/>
              <p:cNvSpPr txBox="1"/>
              <p:nvPr/>
            </p:nvSpPr>
            <p:spPr>
              <a:xfrm>
                <a:off x="1424725" y="3434000"/>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H2O.ai</a:t>
                </a:r>
                <a:endParaRPr sz="1600" b="1">
                  <a:solidFill>
                    <a:srgbClr val="595959"/>
                  </a:solidFill>
                </a:endParaRPr>
              </a:p>
            </p:txBody>
          </p:sp>
          <p:pic>
            <p:nvPicPr>
              <p:cNvPr id="430" name="Google Shape;430;p21"/>
              <p:cNvPicPr preferRelativeResize="0"/>
              <p:nvPr/>
            </p:nvPicPr>
            <p:blipFill>
              <a:blip r:embed="rId20">
                <a:alphaModFix/>
              </a:blip>
              <a:stretch>
                <a:fillRect/>
              </a:stretch>
            </p:blipFill>
            <p:spPr>
              <a:xfrm>
                <a:off x="1172425" y="3410388"/>
                <a:ext cx="217050" cy="214930"/>
              </a:xfrm>
              <a:prstGeom prst="rect">
                <a:avLst/>
              </a:prstGeom>
              <a:noFill/>
              <a:ln>
                <a:noFill/>
              </a:ln>
            </p:spPr>
          </p:pic>
        </p:grpSp>
        <p:sp>
          <p:nvSpPr>
            <p:cNvPr id="431" name="Google Shape;431;p21"/>
            <p:cNvSpPr/>
            <p:nvPr/>
          </p:nvSpPr>
          <p:spPr>
            <a:xfrm>
              <a:off x="2099000" y="2984750"/>
              <a:ext cx="3267900" cy="1320600"/>
            </a:xfrm>
            <a:prstGeom prst="rect">
              <a:avLst/>
            </a:prstGeom>
            <a:noFill/>
            <a:ln w="19050" cap="flat" cmpd="sng">
              <a:solidFill>
                <a:srgbClr val="A2C4C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32" name="Google Shape;432;p21"/>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grpSp>
        <p:nvGrpSpPr>
          <p:cNvPr id="433" name="Google Shape;433;p21"/>
          <p:cNvGrpSpPr/>
          <p:nvPr/>
        </p:nvGrpSpPr>
        <p:grpSpPr>
          <a:xfrm>
            <a:off x="94650" y="1979950"/>
            <a:ext cx="1617160" cy="3760306"/>
            <a:chOff x="94650" y="1979950"/>
            <a:chExt cx="1617160" cy="3760306"/>
          </a:xfrm>
        </p:grpSpPr>
        <p:grpSp>
          <p:nvGrpSpPr>
            <p:cNvPr id="434" name="Google Shape;434;p21"/>
            <p:cNvGrpSpPr/>
            <p:nvPr/>
          </p:nvGrpSpPr>
          <p:grpSpPr>
            <a:xfrm>
              <a:off x="94650" y="1979950"/>
              <a:ext cx="1617160" cy="3760306"/>
              <a:chOff x="147191" y="1484999"/>
              <a:chExt cx="1212900" cy="2820300"/>
            </a:xfrm>
          </p:grpSpPr>
          <p:sp>
            <p:nvSpPr>
              <p:cNvPr id="435" name="Google Shape;435;p21"/>
              <p:cNvSpPr/>
              <p:nvPr/>
            </p:nvSpPr>
            <p:spPr>
              <a:xfrm>
                <a:off x="147191" y="1484999"/>
                <a:ext cx="1212900" cy="2820300"/>
              </a:xfrm>
              <a:prstGeom prst="rect">
                <a:avLst/>
              </a:prstGeom>
              <a:noFill/>
              <a:ln w="19050" cap="flat" cmpd="sng">
                <a:solidFill>
                  <a:srgbClr val="A4C2F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436" name="Google Shape;436;p21"/>
              <p:cNvGrpSpPr/>
              <p:nvPr/>
            </p:nvGrpSpPr>
            <p:grpSpPr>
              <a:xfrm>
                <a:off x="219924" y="2865022"/>
                <a:ext cx="1056300" cy="260250"/>
                <a:chOff x="219924" y="2060091"/>
                <a:chExt cx="1056300" cy="260250"/>
              </a:xfrm>
            </p:grpSpPr>
            <p:pic>
              <p:nvPicPr>
                <p:cNvPr id="437" name="Google Shape;437;p21"/>
                <p:cNvPicPr preferRelativeResize="0"/>
                <p:nvPr/>
              </p:nvPicPr>
              <p:blipFill>
                <a:blip r:embed="rId21">
                  <a:alphaModFix/>
                </a:blip>
                <a:stretch>
                  <a:fillRect/>
                </a:stretch>
              </p:blipFill>
              <p:spPr>
                <a:xfrm>
                  <a:off x="219924" y="2060091"/>
                  <a:ext cx="146999" cy="249900"/>
                </a:xfrm>
                <a:prstGeom prst="rect">
                  <a:avLst/>
                </a:prstGeom>
                <a:noFill/>
                <a:ln>
                  <a:noFill/>
                </a:ln>
              </p:spPr>
            </p:pic>
            <p:sp>
              <p:nvSpPr>
                <p:cNvPr id="438" name="Google Shape;438;p21"/>
                <p:cNvSpPr txBox="1"/>
                <p:nvPr/>
              </p:nvSpPr>
              <p:spPr>
                <a:xfrm>
                  <a:off x="366924" y="2137341"/>
                  <a:ext cx="9093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Pachyderm</a:t>
                  </a:r>
                  <a:endParaRPr sz="1600" b="1">
                    <a:solidFill>
                      <a:srgbClr val="595959"/>
                    </a:solidFill>
                  </a:endParaRPr>
                </a:p>
              </p:txBody>
            </p:sp>
          </p:grpSp>
          <p:grpSp>
            <p:nvGrpSpPr>
              <p:cNvPr id="439" name="Google Shape;439;p21"/>
              <p:cNvGrpSpPr/>
              <p:nvPr/>
            </p:nvGrpSpPr>
            <p:grpSpPr>
              <a:xfrm>
                <a:off x="217450" y="1804056"/>
                <a:ext cx="942975" cy="212076"/>
                <a:chOff x="217450" y="1880256"/>
                <a:chExt cx="942975" cy="212076"/>
              </a:xfrm>
            </p:grpSpPr>
            <p:pic>
              <p:nvPicPr>
                <p:cNvPr id="440" name="Google Shape;440;p21"/>
                <p:cNvPicPr preferRelativeResize="0"/>
                <p:nvPr/>
              </p:nvPicPr>
              <p:blipFill>
                <a:blip r:embed="rId22">
                  <a:alphaModFix/>
                </a:blip>
                <a:stretch>
                  <a:fillRect/>
                </a:stretch>
              </p:blipFill>
              <p:spPr>
                <a:xfrm>
                  <a:off x="217450" y="1880256"/>
                  <a:ext cx="212076" cy="212076"/>
                </a:xfrm>
                <a:prstGeom prst="rect">
                  <a:avLst/>
                </a:prstGeom>
                <a:noFill/>
                <a:ln>
                  <a:noFill/>
                </a:ln>
              </p:spPr>
            </p:pic>
            <p:sp>
              <p:nvSpPr>
                <p:cNvPr id="441" name="Google Shape;441;p21"/>
                <p:cNvSpPr txBox="1"/>
                <p:nvPr/>
              </p:nvSpPr>
              <p:spPr>
                <a:xfrm>
                  <a:off x="450025" y="1881225"/>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Hadoop</a:t>
                  </a:r>
                  <a:endParaRPr sz="1600" b="1">
                    <a:solidFill>
                      <a:srgbClr val="595959"/>
                    </a:solidFill>
                  </a:endParaRPr>
                </a:p>
              </p:txBody>
            </p:sp>
          </p:grpSp>
          <p:grpSp>
            <p:nvGrpSpPr>
              <p:cNvPr id="442" name="Google Shape;442;p21"/>
              <p:cNvGrpSpPr/>
              <p:nvPr/>
            </p:nvGrpSpPr>
            <p:grpSpPr>
              <a:xfrm>
                <a:off x="217444" y="1556850"/>
                <a:ext cx="942981" cy="214925"/>
                <a:chOff x="217444" y="1614000"/>
                <a:chExt cx="942981" cy="214925"/>
              </a:xfrm>
            </p:grpSpPr>
            <p:pic>
              <p:nvPicPr>
                <p:cNvPr id="443" name="Google Shape;443;p21"/>
                <p:cNvPicPr preferRelativeResize="0"/>
                <p:nvPr/>
              </p:nvPicPr>
              <p:blipFill>
                <a:blip r:embed="rId23">
                  <a:alphaModFix/>
                </a:blip>
                <a:stretch>
                  <a:fillRect/>
                </a:stretch>
              </p:blipFill>
              <p:spPr>
                <a:xfrm>
                  <a:off x="217444" y="1614000"/>
                  <a:ext cx="212075" cy="214925"/>
                </a:xfrm>
                <a:prstGeom prst="rect">
                  <a:avLst/>
                </a:prstGeom>
                <a:noFill/>
                <a:ln>
                  <a:noFill/>
                </a:ln>
              </p:spPr>
            </p:pic>
            <p:sp>
              <p:nvSpPr>
                <p:cNvPr id="444" name="Google Shape;444;p21"/>
                <p:cNvSpPr txBox="1"/>
                <p:nvPr/>
              </p:nvSpPr>
              <p:spPr>
                <a:xfrm>
                  <a:off x="450025" y="1629950"/>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Spark</a:t>
                  </a:r>
                  <a:endParaRPr sz="1600" b="1">
                    <a:solidFill>
                      <a:srgbClr val="595959"/>
                    </a:solidFill>
                  </a:endParaRPr>
                </a:p>
              </p:txBody>
            </p:sp>
          </p:grpSp>
          <p:grpSp>
            <p:nvGrpSpPr>
              <p:cNvPr id="445" name="Google Shape;445;p21"/>
              <p:cNvGrpSpPr/>
              <p:nvPr/>
            </p:nvGrpSpPr>
            <p:grpSpPr>
              <a:xfrm>
                <a:off x="200038" y="2004997"/>
                <a:ext cx="960388" cy="246888"/>
                <a:chOff x="200038" y="2019216"/>
                <a:chExt cx="960388" cy="246888"/>
              </a:xfrm>
            </p:grpSpPr>
            <p:sp>
              <p:nvSpPr>
                <p:cNvPr id="446" name="Google Shape;446;p21"/>
                <p:cNvSpPr txBox="1"/>
                <p:nvPr/>
              </p:nvSpPr>
              <p:spPr>
                <a:xfrm>
                  <a:off x="450025" y="2051154"/>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Kafka</a:t>
                  </a:r>
                  <a:endParaRPr sz="1600" b="1">
                    <a:solidFill>
                      <a:srgbClr val="595959"/>
                    </a:solidFill>
                  </a:endParaRPr>
                </a:p>
              </p:txBody>
            </p:sp>
            <p:pic>
              <p:nvPicPr>
                <p:cNvPr id="447" name="Google Shape;447;p21"/>
                <p:cNvPicPr preferRelativeResize="0"/>
                <p:nvPr/>
              </p:nvPicPr>
              <p:blipFill>
                <a:blip r:embed="rId24">
                  <a:alphaModFix/>
                </a:blip>
                <a:stretch>
                  <a:fillRect/>
                </a:stretch>
              </p:blipFill>
              <p:spPr>
                <a:xfrm>
                  <a:off x="200038" y="2019216"/>
                  <a:ext cx="246888" cy="246888"/>
                </a:xfrm>
                <a:prstGeom prst="rect">
                  <a:avLst/>
                </a:prstGeom>
                <a:noFill/>
                <a:ln>
                  <a:noFill/>
                </a:ln>
              </p:spPr>
            </p:pic>
          </p:grpSp>
          <p:grpSp>
            <p:nvGrpSpPr>
              <p:cNvPr id="448" name="Google Shape;448;p21"/>
              <p:cNvGrpSpPr/>
              <p:nvPr/>
            </p:nvGrpSpPr>
            <p:grpSpPr>
              <a:xfrm>
                <a:off x="182725" y="2250014"/>
                <a:ext cx="977700" cy="293050"/>
                <a:chOff x="182725" y="2626183"/>
                <a:chExt cx="977700" cy="293050"/>
              </a:xfrm>
            </p:grpSpPr>
            <p:sp>
              <p:nvSpPr>
                <p:cNvPr id="449" name="Google Shape;449;p21"/>
                <p:cNvSpPr txBox="1"/>
                <p:nvPr/>
              </p:nvSpPr>
              <p:spPr>
                <a:xfrm>
                  <a:off x="450025" y="2681204"/>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Dask</a:t>
                  </a:r>
                  <a:endParaRPr sz="1600" b="1">
                    <a:solidFill>
                      <a:srgbClr val="595959"/>
                    </a:solidFill>
                  </a:endParaRPr>
                </a:p>
              </p:txBody>
            </p:sp>
            <p:pic>
              <p:nvPicPr>
                <p:cNvPr id="450" name="Google Shape;450;p21"/>
                <p:cNvPicPr preferRelativeResize="0"/>
                <p:nvPr/>
              </p:nvPicPr>
              <p:blipFill>
                <a:blip r:embed="rId25">
                  <a:alphaModFix/>
                </a:blip>
                <a:stretch>
                  <a:fillRect/>
                </a:stretch>
              </p:blipFill>
              <p:spPr>
                <a:xfrm>
                  <a:off x="182725" y="2626183"/>
                  <a:ext cx="281528" cy="293050"/>
                </a:xfrm>
                <a:prstGeom prst="rect">
                  <a:avLst/>
                </a:prstGeom>
                <a:noFill/>
                <a:ln>
                  <a:noFill/>
                </a:ln>
              </p:spPr>
            </p:pic>
          </p:grpSp>
          <p:grpSp>
            <p:nvGrpSpPr>
              <p:cNvPr id="451" name="Google Shape;451;p21"/>
              <p:cNvGrpSpPr/>
              <p:nvPr/>
            </p:nvGrpSpPr>
            <p:grpSpPr>
              <a:xfrm>
                <a:off x="242450" y="2578760"/>
                <a:ext cx="966450" cy="211275"/>
                <a:chOff x="242450" y="2859679"/>
                <a:chExt cx="966450" cy="211275"/>
              </a:xfrm>
            </p:grpSpPr>
            <p:pic>
              <p:nvPicPr>
                <p:cNvPr id="452" name="Google Shape;452;p21"/>
                <p:cNvPicPr preferRelativeResize="0"/>
                <p:nvPr/>
              </p:nvPicPr>
              <p:blipFill>
                <a:blip r:embed="rId26">
                  <a:alphaModFix/>
                </a:blip>
                <a:stretch>
                  <a:fillRect/>
                </a:stretch>
              </p:blipFill>
              <p:spPr>
                <a:xfrm>
                  <a:off x="242450" y="2859679"/>
                  <a:ext cx="211275" cy="211275"/>
                </a:xfrm>
                <a:prstGeom prst="rect">
                  <a:avLst/>
                </a:prstGeom>
                <a:noFill/>
                <a:ln>
                  <a:noFill/>
                </a:ln>
              </p:spPr>
            </p:pic>
            <p:sp>
              <p:nvSpPr>
                <p:cNvPr id="453" name="Google Shape;453;p21"/>
                <p:cNvSpPr txBox="1"/>
                <p:nvPr/>
              </p:nvSpPr>
              <p:spPr>
                <a:xfrm>
                  <a:off x="498500" y="2865816"/>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Airflow</a:t>
                  </a:r>
                  <a:endParaRPr sz="1600" b="1">
                    <a:solidFill>
                      <a:srgbClr val="595959"/>
                    </a:solidFill>
                  </a:endParaRPr>
                </a:p>
              </p:txBody>
            </p:sp>
          </p:grpSp>
        </p:grpSp>
        <p:grpSp>
          <p:nvGrpSpPr>
            <p:cNvPr id="454" name="Google Shape;454;p21"/>
            <p:cNvGrpSpPr/>
            <p:nvPr/>
          </p:nvGrpSpPr>
          <p:grpSpPr>
            <a:xfrm>
              <a:off x="193050" y="4736375"/>
              <a:ext cx="1421775" cy="245475"/>
              <a:chOff x="193050" y="4888775"/>
              <a:chExt cx="1421775" cy="245475"/>
            </a:xfrm>
          </p:grpSpPr>
          <p:pic>
            <p:nvPicPr>
              <p:cNvPr id="455" name="Google Shape;455;p21"/>
              <p:cNvPicPr preferRelativeResize="0"/>
              <p:nvPr/>
            </p:nvPicPr>
            <p:blipFill>
              <a:blip r:embed="rId27">
                <a:alphaModFix/>
              </a:blip>
              <a:stretch>
                <a:fillRect/>
              </a:stretch>
            </p:blipFill>
            <p:spPr>
              <a:xfrm>
                <a:off x="193050" y="4888775"/>
                <a:ext cx="245475" cy="245475"/>
              </a:xfrm>
              <a:prstGeom prst="rect">
                <a:avLst/>
              </a:prstGeom>
              <a:noFill/>
              <a:ln>
                <a:noFill/>
              </a:ln>
            </p:spPr>
          </p:pic>
          <p:sp>
            <p:nvSpPr>
              <p:cNvPr id="456" name="Google Shape;456;p21"/>
              <p:cNvSpPr txBox="1"/>
              <p:nvPr/>
            </p:nvSpPr>
            <p:spPr>
              <a:xfrm>
                <a:off x="514725" y="4888775"/>
                <a:ext cx="11001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Elastic</a:t>
                </a:r>
                <a:endParaRPr sz="1600" b="1">
                  <a:solidFill>
                    <a:srgbClr val="595959"/>
                  </a:solidFill>
                </a:endParaRPr>
              </a:p>
            </p:txBody>
          </p:sp>
        </p:grpSp>
        <p:grpSp>
          <p:nvGrpSpPr>
            <p:cNvPr id="457" name="Google Shape;457;p21"/>
            <p:cNvGrpSpPr/>
            <p:nvPr/>
          </p:nvGrpSpPr>
          <p:grpSpPr>
            <a:xfrm>
              <a:off x="193050" y="5037750"/>
              <a:ext cx="1341050" cy="333300"/>
              <a:chOff x="193050" y="5266350"/>
              <a:chExt cx="1341050" cy="333300"/>
            </a:xfrm>
          </p:grpSpPr>
          <p:pic>
            <p:nvPicPr>
              <p:cNvPr id="458" name="Google Shape;458;p21"/>
              <p:cNvPicPr preferRelativeResize="0"/>
              <p:nvPr/>
            </p:nvPicPr>
            <p:blipFill>
              <a:blip r:embed="rId28">
                <a:alphaModFix/>
              </a:blip>
              <a:stretch>
                <a:fillRect/>
              </a:stretch>
            </p:blipFill>
            <p:spPr>
              <a:xfrm>
                <a:off x="193050" y="5266350"/>
                <a:ext cx="331811" cy="333300"/>
              </a:xfrm>
              <a:prstGeom prst="rect">
                <a:avLst/>
              </a:prstGeom>
              <a:noFill/>
              <a:ln>
                <a:noFill/>
              </a:ln>
            </p:spPr>
          </p:pic>
          <p:sp>
            <p:nvSpPr>
              <p:cNvPr id="459" name="Google Shape;459;p21"/>
              <p:cNvSpPr txBox="1"/>
              <p:nvPr/>
            </p:nvSpPr>
            <p:spPr>
              <a:xfrm>
                <a:off x="565700" y="5319975"/>
                <a:ext cx="9684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Neo4j</a:t>
                </a:r>
                <a:endParaRPr sz="1600" b="1">
                  <a:solidFill>
                    <a:srgbClr val="595959"/>
                  </a:solidFill>
                </a:endParaRPr>
              </a:p>
            </p:txBody>
          </p:sp>
        </p:grpSp>
        <p:grpSp>
          <p:nvGrpSpPr>
            <p:cNvPr id="460" name="Google Shape;460;p21"/>
            <p:cNvGrpSpPr/>
            <p:nvPr/>
          </p:nvGrpSpPr>
          <p:grpSpPr>
            <a:xfrm>
              <a:off x="193050" y="5377799"/>
              <a:ext cx="1341050" cy="334800"/>
              <a:chOff x="193050" y="5377799"/>
              <a:chExt cx="1341050" cy="334800"/>
            </a:xfrm>
          </p:grpSpPr>
          <p:pic>
            <p:nvPicPr>
              <p:cNvPr id="461" name="Google Shape;461;p21"/>
              <p:cNvPicPr preferRelativeResize="0"/>
              <p:nvPr/>
            </p:nvPicPr>
            <p:blipFill>
              <a:blip r:embed="rId29">
                <a:alphaModFix/>
              </a:blip>
              <a:stretch>
                <a:fillRect/>
              </a:stretch>
            </p:blipFill>
            <p:spPr>
              <a:xfrm>
                <a:off x="193050" y="5377799"/>
                <a:ext cx="334800" cy="334800"/>
              </a:xfrm>
              <a:prstGeom prst="rect">
                <a:avLst/>
              </a:prstGeom>
              <a:noFill/>
              <a:ln>
                <a:noFill/>
              </a:ln>
            </p:spPr>
          </p:pic>
          <p:sp>
            <p:nvSpPr>
              <p:cNvPr id="462" name="Google Shape;462;p21"/>
              <p:cNvSpPr txBox="1"/>
              <p:nvPr/>
            </p:nvSpPr>
            <p:spPr>
              <a:xfrm>
                <a:off x="565700" y="5438388"/>
                <a:ext cx="9684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Weaviate</a:t>
                </a:r>
                <a:endParaRPr sz="1600" b="1">
                  <a:solidFill>
                    <a:srgbClr val="595959"/>
                  </a:solidFill>
                </a:endParaRPr>
              </a:p>
            </p:txBody>
          </p:sp>
        </p:grpSp>
        <p:pic>
          <p:nvPicPr>
            <p:cNvPr id="463" name="Google Shape;463;p21"/>
            <p:cNvPicPr preferRelativeResize="0"/>
            <p:nvPr/>
          </p:nvPicPr>
          <p:blipFill>
            <a:blip r:embed="rId30">
              <a:alphaModFix/>
            </a:blip>
            <a:stretch>
              <a:fillRect/>
            </a:stretch>
          </p:blipFill>
          <p:spPr>
            <a:xfrm>
              <a:off x="193050" y="4269650"/>
              <a:ext cx="1201348" cy="334800"/>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22"/>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MLOps - Tech Stack</a:t>
            </a:r>
            <a:endParaRPr/>
          </a:p>
        </p:txBody>
      </p:sp>
      <p:grpSp>
        <p:nvGrpSpPr>
          <p:cNvPr id="470" name="Google Shape;470;p22"/>
          <p:cNvGrpSpPr/>
          <p:nvPr/>
        </p:nvGrpSpPr>
        <p:grpSpPr>
          <a:xfrm>
            <a:off x="369424" y="1323072"/>
            <a:ext cx="2438339" cy="524787"/>
            <a:chOff x="277075" y="839925"/>
            <a:chExt cx="1828800" cy="393600"/>
          </a:xfrm>
        </p:grpSpPr>
        <p:sp>
          <p:nvSpPr>
            <p:cNvPr id="471" name="Google Shape;471;p22"/>
            <p:cNvSpPr/>
            <p:nvPr/>
          </p:nvSpPr>
          <p:spPr>
            <a:xfrm>
              <a:off x="277075" y="839925"/>
              <a:ext cx="1828800" cy="393600"/>
            </a:xfrm>
            <a:prstGeom prst="rect">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72" name="Google Shape;472;p22"/>
            <p:cNvSpPr txBox="1"/>
            <p:nvPr/>
          </p:nvSpPr>
          <p:spPr>
            <a:xfrm>
              <a:off x="576475" y="928250"/>
              <a:ext cx="973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Data</a:t>
              </a:r>
              <a:endParaRPr sz="1900" b="1">
                <a:solidFill>
                  <a:schemeClr val="lt1"/>
                </a:solidFill>
              </a:endParaRPr>
            </a:p>
          </p:txBody>
        </p:sp>
        <p:pic>
          <p:nvPicPr>
            <p:cNvPr id="473" name="Google Shape;473;p22"/>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474" name="Google Shape;474;p22"/>
          <p:cNvGrpSpPr/>
          <p:nvPr/>
        </p:nvGrpSpPr>
        <p:grpSpPr>
          <a:xfrm>
            <a:off x="3315728" y="1323072"/>
            <a:ext cx="2438339" cy="524787"/>
            <a:chOff x="3172675" y="839925"/>
            <a:chExt cx="1828800" cy="393600"/>
          </a:xfrm>
        </p:grpSpPr>
        <p:sp>
          <p:nvSpPr>
            <p:cNvPr id="475" name="Google Shape;475;p22"/>
            <p:cNvSpPr/>
            <p:nvPr/>
          </p:nvSpPr>
          <p:spPr>
            <a:xfrm>
              <a:off x="3172675" y="839925"/>
              <a:ext cx="1828800" cy="393600"/>
            </a:xfrm>
            <a:prstGeom prst="rect">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76" name="Google Shape;476;p22"/>
            <p:cNvSpPr txBox="1"/>
            <p:nvPr/>
          </p:nvSpPr>
          <p:spPr>
            <a:xfrm>
              <a:off x="3472075" y="928250"/>
              <a:ext cx="9960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Models</a:t>
              </a:r>
              <a:endParaRPr sz="1900" b="1">
                <a:solidFill>
                  <a:schemeClr val="lt1"/>
                </a:solidFill>
              </a:endParaRPr>
            </a:p>
          </p:txBody>
        </p:sp>
        <p:pic>
          <p:nvPicPr>
            <p:cNvPr id="477" name="Google Shape;477;p22"/>
            <p:cNvPicPr preferRelativeResize="0"/>
            <p:nvPr/>
          </p:nvPicPr>
          <p:blipFill>
            <a:blip r:embed="rId4">
              <a:alphaModFix/>
            </a:blip>
            <a:stretch>
              <a:fillRect/>
            </a:stretch>
          </p:blipFill>
          <p:spPr>
            <a:xfrm>
              <a:off x="3224176" y="915275"/>
              <a:ext cx="242900" cy="242900"/>
            </a:xfrm>
            <a:prstGeom prst="rect">
              <a:avLst/>
            </a:prstGeom>
            <a:noFill/>
            <a:ln>
              <a:noFill/>
            </a:ln>
          </p:spPr>
        </p:pic>
      </p:grpSp>
      <p:grpSp>
        <p:nvGrpSpPr>
          <p:cNvPr id="478" name="Google Shape;478;p22"/>
          <p:cNvGrpSpPr/>
          <p:nvPr/>
        </p:nvGrpSpPr>
        <p:grpSpPr>
          <a:xfrm>
            <a:off x="9377820" y="1324639"/>
            <a:ext cx="2438339" cy="508787"/>
            <a:chOff x="7414550" y="1817725"/>
            <a:chExt cx="1828800" cy="381600"/>
          </a:xfrm>
        </p:grpSpPr>
        <p:grpSp>
          <p:nvGrpSpPr>
            <p:cNvPr id="479" name="Google Shape;479;p22"/>
            <p:cNvGrpSpPr/>
            <p:nvPr/>
          </p:nvGrpSpPr>
          <p:grpSpPr>
            <a:xfrm>
              <a:off x="7414550" y="1817725"/>
              <a:ext cx="1828800" cy="381600"/>
              <a:chOff x="6068275" y="839925"/>
              <a:chExt cx="1828800" cy="381600"/>
            </a:xfrm>
          </p:grpSpPr>
          <p:sp>
            <p:nvSpPr>
              <p:cNvPr id="480" name="Google Shape;480;p22"/>
              <p:cNvSpPr/>
              <p:nvPr/>
            </p:nvSpPr>
            <p:spPr>
              <a:xfrm>
                <a:off x="6068275" y="839925"/>
                <a:ext cx="1828800" cy="381600"/>
              </a:xfrm>
              <a:prstGeom prst="rect">
                <a:avLst/>
              </a:prstGeom>
              <a:solidFill>
                <a:srgbClr val="E0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81" name="Google Shape;481;p22"/>
              <p:cNvSpPr txBox="1"/>
              <p:nvPr/>
            </p:nvSpPr>
            <p:spPr>
              <a:xfrm>
                <a:off x="6443875" y="929025"/>
                <a:ext cx="1189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Operations</a:t>
                </a:r>
                <a:endParaRPr sz="1900" b="1">
                  <a:solidFill>
                    <a:schemeClr val="lt1"/>
                  </a:solidFill>
                </a:endParaRPr>
              </a:p>
            </p:txBody>
          </p:sp>
        </p:grpSp>
        <p:pic>
          <p:nvPicPr>
            <p:cNvPr id="482" name="Google Shape;482;p22"/>
            <p:cNvPicPr preferRelativeResize="0"/>
            <p:nvPr/>
          </p:nvPicPr>
          <p:blipFill>
            <a:blip r:embed="rId5">
              <a:alphaModFix/>
            </a:blip>
            <a:stretch>
              <a:fillRect/>
            </a:stretch>
          </p:blipFill>
          <p:spPr>
            <a:xfrm>
              <a:off x="7492850" y="1891075"/>
              <a:ext cx="308611" cy="246889"/>
            </a:xfrm>
            <a:prstGeom prst="rect">
              <a:avLst/>
            </a:prstGeom>
            <a:noFill/>
            <a:ln>
              <a:noFill/>
            </a:ln>
          </p:spPr>
        </p:pic>
      </p:grpSp>
      <p:grpSp>
        <p:nvGrpSpPr>
          <p:cNvPr id="483" name="Google Shape;483;p22"/>
          <p:cNvGrpSpPr/>
          <p:nvPr/>
        </p:nvGrpSpPr>
        <p:grpSpPr>
          <a:xfrm>
            <a:off x="6363654" y="1323067"/>
            <a:ext cx="2438339" cy="511987"/>
            <a:chOff x="5382475" y="992325"/>
            <a:chExt cx="1828800" cy="384000"/>
          </a:xfrm>
        </p:grpSpPr>
        <p:grpSp>
          <p:nvGrpSpPr>
            <p:cNvPr id="484" name="Google Shape;484;p22"/>
            <p:cNvGrpSpPr/>
            <p:nvPr/>
          </p:nvGrpSpPr>
          <p:grpSpPr>
            <a:xfrm>
              <a:off x="5382475" y="992325"/>
              <a:ext cx="1828800" cy="384000"/>
              <a:chOff x="6068275" y="839925"/>
              <a:chExt cx="1828800" cy="384000"/>
            </a:xfrm>
          </p:grpSpPr>
          <p:sp>
            <p:nvSpPr>
              <p:cNvPr id="485" name="Google Shape;485;p22"/>
              <p:cNvSpPr/>
              <p:nvPr/>
            </p:nvSpPr>
            <p:spPr>
              <a:xfrm>
                <a:off x="6068275" y="839925"/>
                <a:ext cx="1828800" cy="384000"/>
              </a:xfrm>
              <a:prstGeom prst="rect">
                <a:avLst/>
              </a:prstGeom>
              <a:solidFill>
                <a:srgbClr val="B45F0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86" name="Google Shape;486;p22"/>
              <p:cNvSpPr txBox="1"/>
              <p:nvPr/>
            </p:nvSpPr>
            <p:spPr>
              <a:xfrm>
                <a:off x="6443875" y="929025"/>
                <a:ext cx="13683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Development</a:t>
                </a:r>
                <a:endParaRPr sz="1900" b="1">
                  <a:solidFill>
                    <a:schemeClr val="lt1"/>
                  </a:solidFill>
                </a:endParaRPr>
              </a:p>
            </p:txBody>
          </p:sp>
        </p:grpSp>
        <p:pic>
          <p:nvPicPr>
            <p:cNvPr id="487" name="Google Shape;487;p22"/>
            <p:cNvPicPr preferRelativeResize="0"/>
            <p:nvPr/>
          </p:nvPicPr>
          <p:blipFill>
            <a:blip r:embed="rId6">
              <a:alphaModFix/>
            </a:blip>
            <a:stretch>
              <a:fillRect/>
            </a:stretch>
          </p:blipFill>
          <p:spPr>
            <a:xfrm>
              <a:off x="5437900" y="1065675"/>
              <a:ext cx="308611" cy="246889"/>
            </a:xfrm>
            <a:prstGeom prst="rect">
              <a:avLst/>
            </a:prstGeom>
            <a:noFill/>
            <a:ln>
              <a:noFill/>
            </a:ln>
          </p:spPr>
        </p:pic>
      </p:grpSp>
      <p:sp>
        <p:nvSpPr>
          <p:cNvPr id="488" name="Google Shape;488;p22"/>
          <p:cNvSpPr/>
          <p:nvPr/>
        </p:nvSpPr>
        <p:spPr>
          <a:xfrm>
            <a:off x="323267" y="5749633"/>
            <a:ext cx="11493300" cy="334800"/>
          </a:xfrm>
          <a:prstGeom prst="leftRightArrow">
            <a:avLst>
              <a:gd name="adj1" fmla="val 50000"/>
              <a:gd name="adj2" fmla="val 50000"/>
            </a:avLst>
          </a:prstGeom>
          <a:solidFill>
            <a:srgbClr val="A5B7C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89" name="Google Shape;489;p22"/>
          <p:cNvSpPr txBox="1"/>
          <p:nvPr/>
        </p:nvSpPr>
        <p:spPr>
          <a:xfrm>
            <a:off x="369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Engineers</a:t>
            </a:r>
            <a:endParaRPr sz="1600" b="1">
              <a:solidFill>
                <a:srgbClr val="666666"/>
              </a:solidFill>
            </a:endParaRPr>
          </a:p>
        </p:txBody>
      </p:sp>
      <p:sp>
        <p:nvSpPr>
          <p:cNvPr id="490" name="Google Shape;490;p22"/>
          <p:cNvSpPr txBox="1"/>
          <p:nvPr/>
        </p:nvSpPr>
        <p:spPr>
          <a:xfrm>
            <a:off x="34498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Scientists</a:t>
            </a:r>
            <a:endParaRPr sz="1600" b="1">
              <a:solidFill>
                <a:srgbClr val="666666"/>
              </a:solidFill>
            </a:endParaRPr>
          </a:p>
        </p:txBody>
      </p:sp>
      <p:sp>
        <p:nvSpPr>
          <p:cNvPr id="491" name="Google Shape;491;p22"/>
          <p:cNvSpPr txBox="1"/>
          <p:nvPr/>
        </p:nvSpPr>
        <p:spPr>
          <a:xfrm>
            <a:off x="6398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Software Engineers</a:t>
            </a:r>
            <a:endParaRPr sz="1600" b="1">
              <a:solidFill>
                <a:srgbClr val="666666"/>
              </a:solidFill>
            </a:endParaRPr>
          </a:p>
        </p:txBody>
      </p:sp>
      <p:sp>
        <p:nvSpPr>
          <p:cNvPr id="492" name="Google Shape;492;p22"/>
          <p:cNvSpPr txBox="1"/>
          <p:nvPr/>
        </p:nvSpPr>
        <p:spPr>
          <a:xfrm>
            <a:off x="9514267"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Systems Engineers</a:t>
            </a:r>
            <a:endParaRPr sz="1600" b="1">
              <a:solidFill>
                <a:srgbClr val="666666"/>
              </a:solidFill>
            </a:endParaRPr>
          </a:p>
        </p:txBody>
      </p:sp>
      <p:grpSp>
        <p:nvGrpSpPr>
          <p:cNvPr id="493" name="Google Shape;493;p22"/>
          <p:cNvGrpSpPr/>
          <p:nvPr/>
        </p:nvGrpSpPr>
        <p:grpSpPr>
          <a:xfrm>
            <a:off x="6392509" y="1979951"/>
            <a:ext cx="2710086" cy="2661133"/>
            <a:chOff x="4718300" y="1485000"/>
            <a:chExt cx="2032615" cy="1995900"/>
          </a:xfrm>
        </p:grpSpPr>
        <p:grpSp>
          <p:nvGrpSpPr>
            <p:cNvPr id="494" name="Google Shape;494;p22"/>
            <p:cNvGrpSpPr/>
            <p:nvPr/>
          </p:nvGrpSpPr>
          <p:grpSpPr>
            <a:xfrm>
              <a:off x="5806440" y="1508760"/>
              <a:ext cx="944475" cy="213975"/>
              <a:chOff x="6183550" y="1621713"/>
              <a:chExt cx="944475" cy="213975"/>
            </a:xfrm>
          </p:grpSpPr>
          <p:sp>
            <p:nvSpPr>
              <p:cNvPr id="495" name="Google Shape;495;p22"/>
              <p:cNvSpPr txBox="1"/>
              <p:nvPr/>
            </p:nvSpPr>
            <p:spPr>
              <a:xfrm>
                <a:off x="6423325" y="1636600"/>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GitHub</a:t>
                </a:r>
                <a:endParaRPr sz="1600" b="1">
                  <a:solidFill>
                    <a:srgbClr val="595959"/>
                  </a:solidFill>
                </a:endParaRPr>
              </a:p>
            </p:txBody>
          </p:sp>
          <p:pic>
            <p:nvPicPr>
              <p:cNvPr id="496" name="Google Shape;496;p22"/>
              <p:cNvPicPr preferRelativeResize="0"/>
              <p:nvPr/>
            </p:nvPicPr>
            <p:blipFill>
              <a:blip r:embed="rId7">
                <a:alphaModFix/>
              </a:blip>
              <a:stretch>
                <a:fillRect/>
              </a:stretch>
            </p:blipFill>
            <p:spPr>
              <a:xfrm>
                <a:off x="6183550" y="1621713"/>
                <a:ext cx="211138" cy="213975"/>
              </a:xfrm>
              <a:prstGeom prst="rect">
                <a:avLst/>
              </a:prstGeom>
              <a:noFill/>
              <a:ln>
                <a:noFill/>
              </a:ln>
            </p:spPr>
          </p:pic>
        </p:grpSp>
        <p:grpSp>
          <p:nvGrpSpPr>
            <p:cNvPr id="497" name="Google Shape;497;p22"/>
            <p:cNvGrpSpPr/>
            <p:nvPr/>
          </p:nvGrpSpPr>
          <p:grpSpPr>
            <a:xfrm>
              <a:off x="5802820" y="1831801"/>
              <a:ext cx="864936" cy="211150"/>
              <a:chOff x="6183550" y="1984202"/>
              <a:chExt cx="992013" cy="211150"/>
            </a:xfrm>
          </p:grpSpPr>
          <p:sp>
            <p:nvSpPr>
              <p:cNvPr id="498" name="Google Shape;498;p22"/>
              <p:cNvSpPr txBox="1"/>
              <p:nvPr/>
            </p:nvSpPr>
            <p:spPr>
              <a:xfrm>
                <a:off x="6470863" y="1998275"/>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Docker</a:t>
                </a:r>
                <a:endParaRPr sz="1600" b="1">
                  <a:solidFill>
                    <a:srgbClr val="595959"/>
                  </a:solidFill>
                </a:endParaRPr>
              </a:p>
            </p:txBody>
          </p:sp>
          <p:pic>
            <p:nvPicPr>
              <p:cNvPr id="499" name="Google Shape;499;p22"/>
              <p:cNvPicPr preferRelativeResize="0"/>
              <p:nvPr/>
            </p:nvPicPr>
            <p:blipFill>
              <a:blip r:embed="rId8">
                <a:alphaModFix/>
              </a:blip>
              <a:stretch>
                <a:fillRect/>
              </a:stretch>
            </p:blipFill>
            <p:spPr>
              <a:xfrm>
                <a:off x="6183550" y="1984202"/>
                <a:ext cx="211150" cy="211150"/>
              </a:xfrm>
              <a:prstGeom prst="rect">
                <a:avLst/>
              </a:prstGeom>
              <a:noFill/>
              <a:ln>
                <a:noFill/>
              </a:ln>
            </p:spPr>
          </p:pic>
        </p:grpSp>
        <p:grpSp>
          <p:nvGrpSpPr>
            <p:cNvPr id="500" name="Google Shape;500;p22"/>
            <p:cNvGrpSpPr/>
            <p:nvPr/>
          </p:nvGrpSpPr>
          <p:grpSpPr>
            <a:xfrm>
              <a:off x="4772875" y="1512125"/>
              <a:ext cx="1175100" cy="246900"/>
              <a:chOff x="4772875" y="1512125"/>
              <a:chExt cx="1175100" cy="246900"/>
            </a:xfrm>
          </p:grpSpPr>
          <p:sp>
            <p:nvSpPr>
              <p:cNvPr id="501" name="Google Shape;501;p22"/>
              <p:cNvSpPr txBox="1"/>
              <p:nvPr/>
            </p:nvSpPr>
            <p:spPr>
              <a:xfrm>
                <a:off x="5003575" y="1544075"/>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FastAPI</a:t>
                </a:r>
                <a:endParaRPr sz="1600" b="1">
                  <a:solidFill>
                    <a:srgbClr val="595959"/>
                  </a:solidFill>
                </a:endParaRPr>
              </a:p>
            </p:txBody>
          </p:sp>
          <p:pic>
            <p:nvPicPr>
              <p:cNvPr id="502" name="Google Shape;502;p22"/>
              <p:cNvPicPr preferRelativeResize="0"/>
              <p:nvPr/>
            </p:nvPicPr>
            <p:blipFill>
              <a:blip r:embed="rId9">
                <a:alphaModFix/>
              </a:blip>
              <a:stretch>
                <a:fillRect/>
              </a:stretch>
            </p:blipFill>
            <p:spPr>
              <a:xfrm>
                <a:off x="4772875" y="1512125"/>
                <a:ext cx="246900" cy="246900"/>
              </a:xfrm>
              <a:prstGeom prst="rect">
                <a:avLst/>
              </a:prstGeom>
              <a:noFill/>
              <a:ln>
                <a:noFill/>
              </a:ln>
            </p:spPr>
          </p:pic>
        </p:grpSp>
        <p:grpSp>
          <p:nvGrpSpPr>
            <p:cNvPr id="503" name="Google Shape;503;p22"/>
            <p:cNvGrpSpPr/>
            <p:nvPr/>
          </p:nvGrpSpPr>
          <p:grpSpPr>
            <a:xfrm>
              <a:off x="4772875" y="1876075"/>
              <a:ext cx="959450" cy="220449"/>
              <a:chOff x="4772875" y="1876075"/>
              <a:chExt cx="959450" cy="220449"/>
            </a:xfrm>
          </p:grpSpPr>
          <p:sp>
            <p:nvSpPr>
              <p:cNvPr id="504" name="Google Shape;504;p22"/>
              <p:cNvSpPr txBox="1"/>
              <p:nvPr/>
            </p:nvSpPr>
            <p:spPr>
              <a:xfrm>
                <a:off x="5027625" y="1894788"/>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React</a:t>
                </a:r>
                <a:endParaRPr sz="1600" b="1">
                  <a:solidFill>
                    <a:srgbClr val="595959"/>
                  </a:solidFill>
                </a:endParaRPr>
              </a:p>
            </p:txBody>
          </p:sp>
          <p:pic>
            <p:nvPicPr>
              <p:cNvPr id="505" name="Google Shape;505;p22"/>
              <p:cNvPicPr preferRelativeResize="0"/>
              <p:nvPr/>
            </p:nvPicPr>
            <p:blipFill>
              <a:blip r:embed="rId10">
                <a:alphaModFix/>
              </a:blip>
              <a:stretch>
                <a:fillRect/>
              </a:stretch>
            </p:blipFill>
            <p:spPr>
              <a:xfrm>
                <a:off x="4772875" y="1876075"/>
                <a:ext cx="246900" cy="220449"/>
              </a:xfrm>
              <a:prstGeom prst="rect">
                <a:avLst/>
              </a:prstGeom>
              <a:noFill/>
              <a:ln>
                <a:noFill/>
              </a:ln>
            </p:spPr>
          </p:pic>
        </p:grpSp>
        <p:grpSp>
          <p:nvGrpSpPr>
            <p:cNvPr id="506" name="Google Shape;506;p22"/>
            <p:cNvGrpSpPr/>
            <p:nvPr/>
          </p:nvGrpSpPr>
          <p:grpSpPr>
            <a:xfrm>
              <a:off x="4792088" y="2194688"/>
              <a:ext cx="940238" cy="219469"/>
              <a:chOff x="4792088" y="2118488"/>
              <a:chExt cx="940238" cy="219469"/>
            </a:xfrm>
          </p:grpSpPr>
          <p:sp>
            <p:nvSpPr>
              <p:cNvPr id="507" name="Google Shape;507;p22"/>
              <p:cNvSpPr txBox="1"/>
              <p:nvPr/>
            </p:nvSpPr>
            <p:spPr>
              <a:xfrm>
                <a:off x="5027625" y="2118488"/>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Angular</a:t>
                </a:r>
                <a:endParaRPr sz="1600" b="1">
                  <a:solidFill>
                    <a:srgbClr val="595959"/>
                  </a:solidFill>
                </a:endParaRPr>
              </a:p>
            </p:txBody>
          </p:sp>
          <p:pic>
            <p:nvPicPr>
              <p:cNvPr id="508" name="Google Shape;508;p22"/>
              <p:cNvPicPr preferRelativeResize="0"/>
              <p:nvPr/>
            </p:nvPicPr>
            <p:blipFill>
              <a:blip r:embed="rId11">
                <a:alphaModFix/>
              </a:blip>
              <a:stretch>
                <a:fillRect/>
              </a:stretch>
            </p:blipFill>
            <p:spPr>
              <a:xfrm>
                <a:off x="4792088" y="2118500"/>
                <a:ext cx="208483" cy="219456"/>
              </a:xfrm>
              <a:prstGeom prst="rect">
                <a:avLst/>
              </a:prstGeom>
              <a:noFill/>
              <a:ln>
                <a:noFill/>
              </a:ln>
            </p:spPr>
          </p:pic>
        </p:grpSp>
        <p:grpSp>
          <p:nvGrpSpPr>
            <p:cNvPr id="509" name="Google Shape;509;p22"/>
            <p:cNvGrpSpPr/>
            <p:nvPr/>
          </p:nvGrpSpPr>
          <p:grpSpPr>
            <a:xfrm>
              <a:off x="5782688" y="2167128"/>
              <a:ext cx="940237" cy="208475"/>
              <a:chOff x="4792088" y="2381338"/>
              <a:chExt cx="940237" cy="208475"/>
            </a:xfrm>
          </p:grpSpPr>
          <p:sp>
            <p:nvSpPr>
              <p:cNvPr id="510" name="Google Shape;510;p22"/>
              <p:cNvSpPr txBox="1"/>
              <p:nvPr/>
            </p:nvSpPr>
            <p:spPr>
              <a:xfrm>
                <a:off x="5027625" y="2395475"/>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Xcode</a:t>
                </a:r>
                <a:endParaRPr sz="1600" b="1">
                  <a:solidFill>
                    <a:srgbClr val="595959"/>
                  </a:solidFill>
                </a:endParaRPr>
              </a:p>
            </p:txBody>
          </p:sp>
          <p:pic>
            <p:nvPicPr>
              <p:cNvPr id="511" name="Google Shape;511;p22"/>
              <p:cNvPicPr preferRelativeResize="0"/>
              <p:nvPr/>
            </p:nvPicPr>
            <p:blipFill>
              <a:blip r:embed="rId12">
                <a:alphaModFix/>
              </a:blip>
              <a:stretch>
                <a:fillRect/>
              </a:stretch>
            </p:blipFill>
            <p:spPr>
              <a:xfrm>
                <a:off x="4792088" y="2381338"/>
                <a:ext cx="208475" cy="208475"/>
              </a:xfrm>
              <a:prstGeom prst="rect">
                <a:avLst/>
              </a:prstGeom>
              <a:noFill/>
              <a:ln>
                <a:noFill/>
              </a:ln>
            </p:spPr>
          </p:pic>
        </p:grpSp>
        <p:grpSp>
          <p:nvGrpSpPr>
            <p:cNvPr id="512" name="Google Shape;512;p22"/>
            <p:cNvGrpSpPr/>
            <p:nvPr/>
          </p:nvGrpSpPr>
          <p:grpSpPr>
            <a:xfrm>
              <a:off x="5020700" y="2480800"/>
              <a:ext cx="1426475" cy="225118"/>
              <a:chOff x="4792100" y="2633200"/>
              <a:chExt cx="1426475" cy="225118"/>
            </a:xfrm>
          </p:grpSpPr>
          <p:sp>
            <p:nvSpPr>
              <p:cNvPr id="513" name="Google Shape;513;p22"/>
              <p:cNvSpPr txBox="1"/>
              <p:nvPr/>
            </p:nvSpPr>
            <p:spPr>
              <a:xfrm>
                <a:off x="5003575" y="2637425"/>
                <a:ext cx="12150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Android Studio</a:t>
                </a:r>
                <a:endParaRPr sz="1600" b="1">
                  <a:solidFill>
                    <a:srgbClr val="595959"/>
                  </a:solidFill>
                </a:endParaRPr>
              </a:p>
            </p:txBody>
          </p:sp>
          <p:pic>
            <p:nvPicPr>
              <p:cNvPr id="514" name="Google Shape;514;p22"/>
              <p:cNvPicPr preferRelativeResize="0"/>
              <p:nvPr/>
            </p:nvPicPr>
            <p:blipFill>
              <a:blip r:embed="rId13">
                <a:alphaModFix/>
              </a:blip>
              <a:stretch>
                <a:fillRect/>
              </a:stretch>
            </p:blipFill>
            <p:spPr>
              <a:xfrm>
                <a:off x="4792100" y="2633200"/>
                <a:ext cx="208449" cy="225118"/>
              </a:xfrm>
              <a:prstGeom prst="rect">
                <a:avLst/>
              </a:prstGeom>
              <a:noFill/>
              <a:ln>
                <a:noFill/>
              </a:ln>
            </p:spPr>
          </p:pic>
        </p:grpSp>
        <p:grpSp>
          <p:nvGrpSpPr>
            <p:cNvPr id="515" name="Google Shape;515;p22"/>
            <p:cNvGrpSpPr/>
            <p:nvPr/>
          </p:nvGrpSpPr>
          <p:grpSpPr>
            <a:xfrm>
              <a:off x="5027424" y="2785400"/>
              <a:ext cx="1213026" cy="251100"/>
              <a:chOff x="4798824" y="3395000"/>
              <a:chExt cx="1213026" cy="251100"/>
            </a:xfrm>
          </p:grpSpPr>
          <p:sp>
            <p:nvSpPr>
              <p:cNvPr id="516" name="Google Shape;516;p22"/>
              <p:cNvSpPr txBox="1"/>
              <p:nvPr/>
            </p:nvSpPr>
            <p:spPr>
              <a:xfrm>
                <a:off x="5067450" y="3429750"/>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VS Code</a:t>
                </a:r>
                <a:endParaRPr sz="1600" b="1">
                  <a:solidFill>
                    <a:srgbClr val="595959"/>
                  </a:solidFill>
                </a:endParaRPr>
              </a:p>
            </p:txBody>
          </p:sp>
          <p:pic>
            <p:nvPicPr>
              <p:cNvPr id="517" name="Google Shape;517;p22"/>
              <p:cNvPicPr preferRelativeResize="0"/>
              <p:nvPr/>
            </p:nvPicPr>
            <p:blipFill>
              <a:blip r:embed="rId14">
                <a:alphaModFix/>
              </a:blip>
              <a:stretch>
                <a:fillRect/>
              </a:stretch>
            </p:blipFill>
            <p:spPr>
              <a:xfrm>
                <a:off x="4798824" y="3395000"/>
                <a:ext cx="254442" cy="251100"/>
              </a:xfrm>
              <a:prstGeom prst="rect">
                <a:avLst/>
              </a:prstGeom>
              <a:noFill/>
              <a:ln>
                <a:noFill/>
              </a:ln>
            </p:spPr>
          </p:pic>
        </p:grpSp>
        <p:grpSp>
          <p:nvGrpSpPr>
            <p:cNvPr id="518" name="Google Shape;518;p22"/>
            <p:cNvGrpSpPr/>
            <p:nvPr/>
          </p:nvGrpSpPr>
          <p:grpSpPr>
            <a:xfrm>
              <a:off x="5037375" y="3133475"/>
              <a:ext cx="1203075" cy="246888"/>
              <a:chOff x="4808775" y="3666875"/>
              <a:chExt cx="1203075" cy="246888"/>
            </a:xfrm>
          </p:grpSpPr>
          <p:sp>
            <p:nvSpPr>
              <p:cNvPr id="519" name="Google Shape;519;p22"/>
              <p:cNvSpPr txBox="1"/>
              <p:nvPr/>
            </p:nvSpPr>
            <p:spPr>
              <a:xfrm>
                <a:off x="5067450" y="3698825"/>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Jet Brains</a:t>
                </a:r>
                <a:endParaRPr sz="1600" b="1">
                  <a:solidFill>
                    <a:srgbClr val="595959"/>
                  </a:solidFill>
                </a:endParaRPr>
              </a:p>
            </p:txBody>
          </p:sp>
          <p:pic>
            <p:nvPicPr>
              <p:cNvPr id="520" name="Google Shape;520;p22"/>
              <p:cNvPicPr preferRelativeResize="0"/>
              <p:nvPr/>
            </p:nvPicPr>
            <p:blipFill>
              <a:blip r:embed="rId15">
                <a:alphaModFix/>
              </a:blip>
              <a:stretch>
                <a:fillRect/>
              </a:stretch>
            </p:blipFill>
            <p:spPr>
              <a:xfrm>
                <a:off x="4808775" y="3666875"/>
                <a:ext cx="234544" cy="246888"/>
              </a:xfrm>
              <a:prstGeom prst="rect">
                <a:avLst/>
              </a:prstGeom>
              <a:noFill/>
              <a:ln>
                <a:noFill/>
              </a:ln>
            </p:spPr>
          </p:pic>
        </p:grpSp>
        <p:sp>
          <p:nvSpPr>
            <p:cNvPr id="521" name="Google Shape;521;p22"/>
            <p:cNvSpPr/>
            <p:nvPr/>
          </p:nvSpPr>
          <p:spPr>
            <a:xfrm>
              <a:off x="4718300" y="1485000"/>
              <a:ext cx="1949400" cy="1995900"/>
            </a:xfrm>
            <a:prstGeom prst="rect">
              <a:avLst/>
            </a:prstGeom>
            <a:noFill/>
            <a:ln w="19050" cap="flat" cmpd="sng">
              <a:solidFill>
                <a:srgbClr val="F9CB9C"/>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522" name="Google Shape;522;p22"/>
          <p:cNvGrpSpPr/>
          <p:nvPr/>
        </p:nvGrpSpPr>
        <p:grpSpPr>
          <a:xfrm>
            <a:off x="1884199" y="2049254"/>
            <a:ext cx="4357091" cy="1760756"/>
            <a:chOff x="2022800" y="393950"/>
            <a:chExt cx="3267900" cy="1320600"/>
          </a:xfrm>
        </p:grpSpPr>
        <p:grpSp>
          <p:nvGrpSpPr>
            <p:cNvPr id="523" name="Google Shape;523;p22"/>
            <p:cNvGrpSpPr/>
            <p:nvPr/>
          </p:nvGrpSpPr>
          <p:grpSpPr>
            <a:xfrm>
              <a:off x="2105875" y="473600"/>
              <a:ext cx="1219250" cy="249900"/>
              <a:chOff x="2486875" y="1616600"/>
              <a:chExt cx="1219250" cy="249900"/>
            </a:xfrm>
          </p:grpSpPr>
          <p:pic>
            <p:nvPicPr>
              <p:cNvPr id="524" name="Google Shape;524;p22"/>
              <p:cNvPicPr preferRelativeResize="0"/>
              <p:nvPr/>
            </p:nvPicPr>
            <p:blipFill>
              <a:blip r:embed="rId16">
                <a:alphaModFix/>
              </a:blip>
              <a:stretch>
                <a:fillRect/>
              </a:stretch>
            </p:blipFill>
            <p:spPr>
              <a:xfrm>
                <a:off x="2486875" y="1616600"/>
                <a:ext cx="249900" cy="249900"/>
              </a:xfrm>
              <a:prstGeom prst="rect">
                <a:avLst/>
              </a:prstGeom>
              <a:noFill/>
              <a:ln>
                <a:noFill/>
              </a:ln>
            </p:spPr>
          </p:pic>
          <p:sp>
            <p:nvSpPr>
              <p:cNvPr id="525" name="Google Shape;525;p22"/>
              <p:cNvSpPr txBox="1"/>
              <p:nvPr/>
            </p:nvSpPr>
            <p:spPr>
              <a:xfrm>
                <a:off x="2783925" y="1649150"/>
                <a:ext cx="9222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TensorFlow</a:t>
                </a:r>
                <a:endParaRPr sz="1600" b="1">
                  <a:solidFill>
                    <a:srgbClr val="595959"/>
                  </a:solidFill>
                </a:endParaRPr>
              </a:p>
            </p:txBody>
          </p:sp>
        </p:grpSp>
        <p:grpSp>
          <p:nvGrpSpPr>
            <p:cNvPr id="526" name="Google Shape;526;p22"/>
            <p:cNvGrpSpPr/>
            <p:nvPr/>
          </p:nvGrpSpPr>
          <p:grpSpPr>
            <a:xfrm>
              <a:off x="3325075" y="458375"/>
              <a:ext cx="1001750" cy="251100"/>
              <a:chOff x="2486875" y="2058575"/>
              <a:chExt cx="1001750" cy="251100"/>
            </a:xfrm>
          </p:grpSpPr>
          <p:pic>
            <p:nvPicPr>
              <p:cNvPr id="527" name="Google Shape;527;p22"/>
              <p:cNvPicPr preferRelativeResize="0"/>
              <p:nvPr/>
            </p:nvPicPr>
            <p:blipFill>
              <a:blip r:embed="rId17">
                <a:alphaModFix/>
              </a:blip>
              <a:stretch>
                <a:fillRect/>
              </a:stretch>
            </p:blipFill>
            <p:spPr>
              <a:xfrm>
                <a:off x="2486875" y="2058575"/>
                <a:ext cx="251100" cy="251100"/>
              </a:xfrm>
              <a:prstGeom prst="rect">
                <a:avLst/>
              </a:prstGeom>
              <a:noFill/>
              <a:ln>
                <a:noFill/>
              </a:ln>
            </p:spPr>
          </p:pic>
          <p:sp>
            <p:nvSpPr>
              <p:cNvPr id="528" name="Google Shape;528;p22"/>
              <p:cNvSpPr txBox="1"/>
              <p:nvPr/>
            </p:nvSpPr>
            <p:spPr>
              <a:xfrm>
                <a:off x="2783925" y="2097175"/>
                <a:ext cx="7047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PyTorch</a:t>
                </a:r>
                <a:endParaRPr sz="1600" b="1">
                  <a:solidFill>
                    <a:srgbClr val="595959"/>
                  </a:solidFill>
                </a:endParaRPr>
              </a:p>
            </p:txBody>
          </p:sp>
        </p:grpSp>
        <p:grpSp>
          <p:nvGrpSpPr>
            <p:cNvPr id="529" name="Google Shape;529;p22"/>
            <p:cNvGrpSpPr/>
            <p:nvPr/>
          </p:nvGrpSpPr>
          <p:grpSpPr>
            <a:xfrm>
              <a:off x="4391876" y="455625"/>
              <a:ext cx="822499" cy="249900"/>
              <a:chOff x="2486876" y="2360625"/>
              <a:chExt cx="822499" cy="249900"/>
            </a:xfrm>
          </p:grpSpPr>
          <p:pic>
            <p:nvPicPr>
              <p:cNvPr id="530" name="Google Shape;530;p22"/>
              <p:cNvPicPr preferRelativeResize="0"/>
              <p:nvPr/>
            </p:nvPicPr>
            <p:blipFill>
              <a:blip r:embed="rId18">
                <a:alphaModFix/>
              </a:blip>
              <a:stretch>
                <a:fillRect/>
              </a:stretch>
            </p:blipFill>
            <p:spPr>
              <a:xfrm>
                <a:off x="2486876" y="2360625"/>
                <a:ext cx="293603" cy="249900"/>
              </a:xfrm>
              <a:prstGeom prst="rect">
                <a:avLst/>
              </a:prstGeom>
              <a:noFill/>
              <a:ln>
                <a:noFill/>
              </a:ln>
            </p:spPr>
          </p:pic>
          <p:sp>
            <p:nvSpPr>
              <p:cNvPr id="531" name="Google Shape;531;p22"/>
              <p:cNvSpPr txBox="1"/>
              <p:nvPr/>
            </p:nvSpPr>
            <p:spPr>
              <a:xfrm>
                <a:off x="2780475" y="2394075"/>
                <a:ext cx="5289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MXNet</a:t>
                </a:r>
                <a:endParaRPr sz="1600" b="1">
                  <a:solidFill>
                    <a:srgbClr val="595959"/>
                  </a:solidFill>
                </a:endParaRPr>
              </a:p>
            </p:txBody>
          </p:sp>
        </p:grpSp>
        <p:grpSp>
          <p:nvGrpSpPr>
            <p:cNvPr id="532" name="Google Shape;532;p22"/>
            <p:cNvGrpSpPr/>
            <p:nvPr/>
          </p:nvGrpSpPr>
          <p:grpSpPr>
            <a:xfrm>
              <a:off x="3771025" y="775925"/>
              <a:ext cx="1403700" cy="246888"/>
              <a:chOff x="2443850" y="3275850"/>
              <a:chExt cx="1403700" cy="246888"/>
            </a:xfrm>
          </p:grpSpPr>
          <p:sp>
            <p:nvSpPr>
              <p:cNvPr id="533" name="Google Shape;533;p22"/>
              <p:cNvSpPr txBox="1"/>
              <p:nvPr/>
            </p:nvSpPr>
            <p:spPr>
              <a:xfrm>
                <a:off x="2690750" y="3293675"/>
                <a:ext cx="11568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Google Colab</a:t>
                </a:r>
                <a:endParaRPr sz="1600" b="1">
                  <a:solidFill>
                    <a:srgbClr val="595959"/>
                  </a:solidFill>
                </a:endParaRPr>
              </a:p>
            </p:txBody>
          </p:sp>
          <p:pic>
            <p:nvPicPr>
              <p:cNvPr id="534" name="Google Shape;534;p22"/>
              <p:cNvPicPr preferRelativeResize="0"/>
              <p:nvPr/>
            </p:nvPicPr>
            <p:blipFill>
              <a:blip r:embed="rId19">
                <a:alphaModFix/>
              </a:blip>
              <a:stretch>
                <a:fillRect/>
              </a:stretch>
            </p:blipFill>
            <p:spPr>
              <a:xfrm>
                <a:off x="2443850" y="3275850"/>
                <a:ext cx="246888" cy="246888"/>
              </a:xfrm>
              <a:prstGeom prst="rect">
                <a:avLst/>
              </a:prstGeom>
              <a:noFill/>
              <a:ln>
                <a:noFill/>
              </a:ln>
            </p:spPr>
          </p:pic>
        </p:grpSp>
        <p:grpSp>
          <p:nvGrpSpPr>
            <p:cNvPr id="535" name="Google Shape;535;p22"/>
            <p:cNvGrpSpPr/>
            <p:nvPr/>
          </p:nvGrpSpPr>
          <p:grpSpPr>
            <a:xfrm>
              <a:off x="2163025" y="775925"/>
              <a:ext cx="1209947" cy="246888"/>
              <a:chOff x="2486875" y="3559500"/>
              <a:chExt cx="1209947" cy="246888"/>
            </a:xfrm>
          </p:grpSpPr>
          <p:sp>
            <p:nvSpPr>
              <p:cNvPr id="536" name="Google Shape;536;p22"/>
              <p:cNvSpPr txBox="1"/>
              <p:nvPr/>
            </p:nvSpPr>
            <p:spPr>
              <a:xfrm>
                <a:off x="2728722" y="3591450"/>
                <a:ext cx="9681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JupyterLab</a:t>
                </a:r>
                <a:endParaRPr sz="1600" b="1">
                  <a:solidFill>
                    <a:srgbClr val="595959"/>
                  </a:solidFill>
                </a:endParaRPr>
              </a:p>
            </p:txBody>
          </p:sp>
          <p:pic>
            <p:nvPicPr>
              <p:cNvPr id="537" name="Google Shape;537;p22"/>
              <p:cNvPicPr preferRelativeResize="0"/>
              <p:nvPr/>
            </p:nvPicPr>
            <p:blipFill>
              <a:blip r:embed="rId20">
                <a:alphaModFix/>
              </a:blip>
              <a:stretch>
                <a:fillRect/>
              </a:stretch>
            </p:blipFill>
            <p:spPr>
              <a:xfrm>
                <a:off x="2486875" y="3559500"/>
                <a:ext cx="197510" cy="246888"/>
              </a:xfrm>
              <a:prstGeom prst="rect">
                <a:avLst/>
              </a:prstGeom>
              <a:noFill/>
              <a:ln>
                <a:noFill/>
              </a:ln>
            </p:spPr>
          </p:pic>
        </p:grpSp>
        <p:grpSp>
          <p:nvGrpSpPr>
            <p:cNvPr id="538" name="Google Shape;538;p22"/>
            <p:cNvGrpSpPr/>
            <p:nvPr/>
          </p:nvGrpSpPr>
          <p:grpSpPr>
            <a:xfrm>
              <a:off x="2152031" y="1098975"/>
              <a:ext cx="1055866" cy="233172"/>
              <a:chOff x="2869375" y="3090900"/>
              <a:chExt cx="1407821" cy="310896"/>
            </a:xfrm>
          </p:grpSpPr>
          <p:pic>
            <p:nvPicPr>
              <p:cNvPr id="539" name="Google Shape;539;p22"/>
              <p:cNvPicPr preferRelativeResize="0"/>
              <p:nvPr/>
            </p:nvPicPr>
            <p:blipFill>
              <a:blip r:embed="rId21">
                <a:alphaModFix/>
              </a:blip>
              <a:stretch>
                <a:fillRect/>
              </a:stretch>
            </p:blipFill>
            <p:spPr>
              <a:xfrm>
                <a:off x="2869375" y="3090900"/>
                <a:ext cx="277975" cy="310896"/>
              </a:xfrm>
              <a:prstGeom prst="rect">
                <a:avLst/>
              </a:prstGeom>
              <a:noFill/>
              <a:ln>
                <a:noFill/>
              </a:ln>
            </p:spPr>
          </p:pic>
          <p:sp>
            <p:nvSpPr>
              <p:cNvPr id="540" name="Google Shape;540;p22"/>
              <p:cNvSpPr txBox="1"/>
              <p:nvPr/>
            </p:nvSpPr>
            <p:spPr>
              <a:xfrm>
                <a:off x="3206496" y="3107950"/>
                <a:ext cx="1070700" cy="2439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Deepnote</a:t>
                </a:r>
                <a:endParaRPr sz="1600" b="1">
                  <a:solidFill>
                    <a:srgbClr val="595959"/>
                  </a:solidFill>
                </a:endParaRPr>
              </a:p>
            </p:txBody>
          </p:sp>
        </p:grpSp>
        <p:grpSp>
          <p:nvGrpSpPr>
            <p:cNvPr id="541" name="Google Shape;541;p22"/>
            <p:cNvGrpSpPr/>
            <p:nvPr/>
          </p:nvGrpSpPr>
          <p:grpSpPr>
            <a:xfrm>
              <a:off x="3477463" y="1095850"/>
              <a:ext cx="1776787" cy="209855"/>
              <a:chOff x="2486875" y="2526850"/>
              <a:chExt cx="1776787" cy="209855"/>
            </a:xfrm>
          </p:grpSpPr>
          <p:sp>
            <p:nvSpPr>
              <p:cNvPr id="542" name="Google Shape;542;p22"/>
              <p:cNvSpPr txBox="1"/>
              <p:nvPr/>
            </p:nvSpPr>
            <p:spPr>
              <a:xfrm>
                <a:off x="2771762" y="2544175"/>
                <a:ext cx="14919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Google AI Platform</a:t>
                </a:r>
                <a:endParaRPr sz="1600" b="1">
                  <a:solidFill>
                    <a:srgbClr val="595959"/>
                  </a:solidFill>
                </a:endParaRPr>
              </a:p>
            </p:txBody>
          </p:sp>
          <p:pic>
            <p:nvPicPr>
              <p:cNvPr id="543" name="Google Shape;543;p22"/>
              <p:cNvPicPr preferRelativeResize="0"/>
              <p:nvPr/>
            </p:nvPicPr>
            <p:blipFill>
              <a:blip r:embed="rId22">
                <a:alphaModFix/>
              </a:blip>
              <a:stretch>
                <a:fillRect/>
              </a:stretch>
            </p:blipFill>
            <p:spPr>
              <a:xfrm>
                <a:off x="2486875" y="2526850"/>
                <a:ext cx="246888" cy="209855"/>
              </a:xfrm>
              <a:prstGeom prst="rect">
                <a:avLst/>
              </a:prstGeom>
              <a:noFill/>
              <a:ln>
                <a:noFill/>
              </a:ln>
            </p:spPr>
          </p:pic>
        </p:grpSp>
        <p:grpSp>
          <p:nvGrpSpPr>
            <p:cNvPr id="544" name="Google Shape;544;p22"/>
            <p:cNvGrpSpPr/>
            <p:nvPr/>
          </p:nvGrpSpPr>
          <p:grpSpPr>
            <a:xfrm>
              <a:off x="2182075" y="1367226"/>
              <a:ext cx="1851300" cy="246888"/>
              <a:chOff x="2486875" y="2891226"/>
              <a:chExt cx="1851300" cy="246888"/>
            </a:xfrm>
          </p:grpSpPr>
          <p:sp>
            <p:nvSpPr>
              <p:cNvPr id="545" name="Google Shape;545;p22"/>
              <p:cNvSpPr txBox="1"/>
              <p:nvPr/>
            </p:nvSpPr>
            <p:spPr>
              <a:xfrm>
                <a:off x="2733775" y="2921663"/>
                <a:ext cx="1604400" cy="183000"/>
              </a:xfrm>
              <a:prstGeom prst="rect">
                <a:avLst/>
              </a:prstGeom>
              <a:noFill/>
              <a:ln>
                <a:noFill/>
              </a:ln>
            </p:spPr>
            <p:txBody>
              <a:bodyPr spcFirstLastPara="1" wrap="square" lIns="60925" tIns="0" rIns="0" bIns="0" anchor="t" anchorCtr="0">
                <a:noAutofit/>
              </a:bodyPr>
              <a:lstStyle/>
              <a:p>
                <a:pPr marL="0" lvl="0" indent="0" algn="l" rtl="0">
                  <a:spcBef>
                    <a:spcPts val="0"/>
                  </a:spcBef>
                  <a:spcAft>
                    <a:spcPts val="0"/>
                  </a:spcAft>
                  <a:buNone/>
                </a:pPr>
                <a:r>
                  <a:rPr lang="en-US" sz="1600" b="1">
                    <a:solidFill>
                      <a:srgbClr val="595959"/>
                    </a:solidFill>
                  </a:rPr>
                  <a:t>Amazon Sagemaker</a:t>
                </a:r>
                <a:endParaRPr sz="1600" b="1">
                  <a:solidFill>
                    <a:srgbClr val="595959"/>
                  </a:solidFill>
                </a:endParaRPr>
              </a:p>
            </p:txBody>
          </p:sp>
          <p:pic>
            <p:nvPicPr>
              <p:cNvPr id="546" name="Google Shape;546;p22"/>
              <p:cNvPicPr preferRelativeResize="0"/>
              <p:nvPr/>
            </p:nvPicPr>
            <p:blipFill>
              <a:blip r:embed="rId23">
                <a:alphaModFix/>
              </a:blip>
              <a:stretch>
                <a:fillRect/>
              </a:stretch>
            </p:blipFill>
            <p:spPr>
              <a:xfrm>
                <a:off x="2486875" y="2891226"/>
                <a:ext cx="246888" cy="246888"/>
              </a:xfrm>
              <a:prstGeom prst="rect">
                <a:avLst/>
              </a:prstGeom>
              <a:noFill/>
              <a:ln>
                <a:noFill/>
              </a:ln>
            </p:spPr>
          </p:pic>
        </p:grpSp>
        <p:sp>
          <p:nvSpPr>
            <p:cNvPr id="547" name="Google Shape;547;p22"/>
            <p:cNvSpPr/>
            <p:nvPr/>
          </p:nvSpPr>
          <p:spPr>
            <a:xfrm>
              <a:off x="2022800" y="393950"/>
              <a:ext cx="3267900" cy="1320600"/>
            </a:xfrm>
            <a:prstGeom prst="rect">
              <a:avLst/>
            </a:prstGeom>
            <a:noFill/>
            <a:ln w="19050" cap="flat" cmpd="sng">
              <a:solidFill>
                <a:srgbClr val="B6D7A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548" name="Google Shape;548;p22"/>
          <p:cNvGrpSpPr/>
          <p:nvPr/>
        </p:nvGrpSpPr>
        <p:grpSpPr>
          <a:xfrm>
            <a:off x="1884197" y="3978467"/>
            <a:ext cx="4357091" cy="1761856"/>
            <a:chOff x="2099000" y="2983925"/>
            <a:chExt cx="3267900" cy="1321425"/>
          </a:xfrm>
        </p:grpSpPr>
        <p:grpSp>
          <p:nvGrpSpPr>
            <p:cNvPr id="549" name="Google Shape;549;p22"/>
            <p:cNvGrpSpPr/>
            <p:nvPr/>
          </p:nvGrpSpPr>
          <p:grpSpPr>
            <a:xfrm>
              <a:off x="3399800" y="3102450"/>
              <a:ext cx="1627625" cy="251100"/>
              <a:chOff x="1276250" y="3911225"/>
              <a:chExt cx="1627625" cy="251100"/>
            </a:xfrm>
          </p:grpSpPr>
          <p:sp>
            <p:nvSpPr>
              <p:cNvPr id="550" name="Google Shape;550;p22"/>
              <p:cNvSpPr txBox="1"/>
              <p:nvPr/>
            </p:nvSpPr>
            <p:spPr>
              <a:xfrm>
                <a:off x="1564075" y="3945275"/>
                <a:ext cx="13398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Weights &amp; Biases</a:t>
                </a:r>
                <a:endParaRPr sz="1600" b="1">
                  <a:solidFill>
                    <a:srgbClr val="595959"/>
                  </a:solidFill>
                </a:endParaRPr>
              </a:p>
            </p:txBody>
          </p:sp>
          <p:pic>
            <p:nvPicPr>
              <p:cNvPr id="551" name="Google Shape;551;p22"/>
              <p:cNvPicPr preferRelativeResize="0"/>
              <p:nvPr/>
            </p:nvPicPr>
            <p:blipFill>
              <a:blip r:embed="rId24">
                <a:alphaModFix/>
              </a:blip>
              <a:stretch>
                <a:fillRect/>
              </a:stretch>
            </p:blipFill>
            <p:spPr>
              <a:xfrm>
                <a:off x="1276250" y="3911225"/>
                <a:ext cx="251100" cy="251100"/>
              </a:xfrm>
              <a:prstGeom prst="rect">
                <a:avLst/>
              </a:prstGeom>
              <a:noFill/>
              <a:ln>
                <a:noFill/>
              </a:ln>
            </p:spPr>
          </p:pic>
        </p:grpSp>
        <p:pic>
          <p:nvPicPr>
            <p:cNvPr id="552" name="Google Shape;552;p22"/>
            <p:cNvPicPr preferRelativeResize="0"/>
            <p:nvPr/>
          </p:nvPicPr>
          <p:blipFill>
            <a:blip r:embed="rId25">
              <a:alphaModFix/>
            </a:blip>
            <a:stretch>
              <a:fillRect/>
            </a:stretch>
          </p:blipFill>
          <p:spPr>
            <a:xfrm>
              <a:off x="2254825" y="2983925"/>
              <a:ext cx="968220" cy="518700"/>
            </a:xfrm>
            <a:prstGeom prst="rect">
              <a:avLst/>
            </a:prstGeom>
            <a:noFill/>
            <a:ln>
              <a:noFill/>
            </a:ln>
          </p:spPr>
        </p:pic>
        <p:grpSp>
          <p:nvGrpSpPr>
            <p:cNvPr id="553" name="Google Shape;553;p22"/>
            <p:cNvGrpSpPr/>
            <p:nvPr/>
          </p:nvGrpSpPr>
          <p:grpSpPr>
            <a:xfrm>
              <a:off x="2332240" y="3477675"/>
              <a:ext cx="1199535" cy="213976"/>
              <a:chOff x="1646440" y="2944275"/>
              <a:chExt cx="1199535" cy="213976"/>
            </a:xfrm>
          </p:grpSpPr>
          <p:sp>
            <p:nvSpPr>
              <p:cNvPr id="554" name="Google Shape;554;p22"/>
              <p:cNvSpPr txBox="1"/>
              <p:nvPr/>
            </p:nvSpPr>
            <p:spPr>
              <a:xfrm>
                <a:off x="1901575" y="2952738"/>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Kubeflow</a:t>
                </a:r>
                <a:endParaRPr sz="1600" b="1">
                  <a:solidFill>
                    <a:srgbClr val="595959"/>
                  </a:solidFill>
                </a:endParaRPr>
              </a:p>
            </p:txBody>
          </p:sp>
          <p:pic>
            <p:nvPicPr>
              <p:cNvPr id="555" name="Google Shape;555;p22"/>
              <p:cNvPicPr preferRelativeResize="0"/>
              <p:nvPr/>
            </p:nvPicPr>
            <p:blipFill>
              <a:blip r:embed="rId26">
                <a:alphaModFix/>
              </a:blip>
              <a:stretch>
                <a:fillRect/>
              </a:stretch>
            </p:blipFill>
            <p:spPr>
              <a:xfrm>
                <a:off x="1646440" y="2944275"/>
                <a:ext cx="217066" cy="213976"/>
              </a:xfrm>
              <a:prstGeom prst="rect">
                <a:avLst/>
              </a:prstGeom>
              <a:noFill/>
              <a:ln>
                <a:noFill/>
              </a:ln>
            </p:spPr>
          </p:pic>
        </p:grpSp>
        <p:grpSp>
          <p:nvGrpSpPr>
            <p:cNvPr id="556" name="Google Shape;556;p22"/>
            <p:cNvGrpSpPr/>
            <p:nvPr/>
          </p:nvGrpSpPr>
          <p:grpSpPr>
            <a:xfrm>
              <a:off x="3557950" y="3487525"/>
              <a:ext cx="1191300" cy="246888"/>
              <a:chOff x="2872150" y="2954125"/>
              <a:chExt cx="1191300" cy="246888"/>
            </a:xfrm>
          </p:grpSpPr>
          <p:sp>
            <p:nvSpPr>
              <p:cNvPr id="557" name="Google Shape;557;p22"/>
              <p:cNvSpPr txBox="1"/>
              <p:nvPr/>
            </p:nvSpPr>
            <p:spPr>
              <a:xfrm>
                <a:off x="3119050" y="2970413"/>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Neptune.ai</a:t>
                </a:r>
                <a:endParaRPr sz="1600" b="1">
                  <a:solidFill>
                    <a:srgbClr val="595959"/>
                  </a:solidFill>
                </a:endParaRPr>
              </a:p>
            </p:txBody>
          </p:sp>
          <p:pic>
            <p:nvPicPr>
              <p:cNvPr id="558" name="Google Shape;558;p22"/>
              <p:cNvPicPr preferRelativeResize="0"/>
              <p:nvPr/>
            </p:nvPicPr>
            <p:blipFill>
              <a:blip r:embed="rId27">
                <a:alphaModFix/>
              </a:blip>
              <a:stretch>
                <a:fillRect/>
              </a:stretch>
            </p:blipFill>
            <p:spPr>
              <a:xfrm>
                <a:off x="2872150" y="2954125"/>
                <a:ext cx="246888" cy="246888"/>
              </a:xfrm>
              <a:prstGeom prst="rect">
                <a:avLst/>
              </a:prstGeom>
              <a:noFill/>
              <a:ln>
                <a:noFill/>
              </a:ln>
            </p:spPr>
          </p:pic>
        </p:grpSp>
        <p:grpSp>
          <p:nvGrpSpPr>
            <p:cNvPr id="559" name="Google Shape;559;p22"/>
            <p:cNvGrpSpPr/>
            <p:nvPr/>
          </p:nvGrpSpPr>
          <p:grpSpPr>
            <a:xfrm>
              <a:off x="3479150" y="3887450"/>
              <a:ext cx="1534625" cy="251100"/>
              <a:chOff x="2336150" y="3411200"/>
              <a:chExt cx="1534625" cy="251100"/>
            </a:xfrm>
          </p:grpSpPr>
          <p:sp>
            <p:nvSpPr>
              <p:cNvPr id="560" name="Google Shape;560;p22"/>
              <p:cNvSpPr txBox="1"/>
              <p:nvPr/>
            </p:nvSpPr>
            <p:spPr>
              <a:xfrm>
                <a:off x="2587375" y="3426125"/>
                <a:ext cx="1283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Determined.ai</a:t>
                </a:r>
                <a:endParaRPr sz="1600" b="1">
                  <a:solidFill>
                    <a:srgbClr val="595959"/>
                  </a:solidFill>
                </a:endParaRPr>
              </a:p>
            </p:txBody>
          </p:sp>
          <p:pic>
            <p:nvPicPr>
              <p:cNvPr id="561" name="Google Shape;561;p22"/>
              <p:cNvPicPr preferRelativeResize="0"/>
              <p:nvPr/>
            </p:nvPicPr>
            <p:blipFill>
              <a:blip r:embed="rId28">
                <a:alphaModFix/>
              </a:blip>
              <a:stretch>
                <a:fillRect/>
              </a:stretch>
            </p:blipFill>
            <p:spPr>
              <a:xfrm>
                <a:off x="2336150" y="3411200"/>
                <a:ext cx="251100" cy="251100"/>
              </a:xfrm>
              <a:prstGeom prst="rect">
                <a:avLst/>
              </a:prstGeom>
              <a:noFill/>
              <a:ln>
                <a:noFill/>
              </a:ln>
            </p:spPr>
          </p:pic>
        </p:grpSp>
        <p:grpSp>
          <p:nvGrpSpPr>
            <p:cNvPr id="562" name="Google Shape;562;p22"/>
            <p:cNvGrpSpPr/>
            <p:nvPr/>
          </p:nvGrpSpPr>
          <p:grpSpPr>
            <a:xfrm>
              <a:off x="2315425" y="3886638"/>
              <a:ext cx="962700" cy="214930"/>
              <a:chOff x="1172425" y="3410388"/>
              <a:chExt cx="962700" cy="214930"/>
            </a:xfrm>
          </p:grpSpPr>
          <p:sp>
            <p:nvSpPr>
              <p:cNvPr id="563" name="Google Shape;563;p22"/>
              <p:cNvSpPr txBox="1"/>
              <p:nvPr/>
            </p:nvSpPr>
            <p:spPr>
              <a:xfrm>
                <a:off x="1424725" y="3434000"/>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H2O.ai</a:t>
                </a:r>
                <a:endParaRPr sz="1600" b="1">
                  <a:solidFill>
                    <a:srgbClr val="595959"/>
                  </a:solidFill>
                </a:endParaRPr>
              </a:p>
            </p:txBody>
          </p:sp>
          <p:pic>
            <p:nvPicPr>
              <p:cNvPr id="564" name="Google Shape;564;p22"/>
              <p:cNvPicPr preferRelativeResize="0"/>
              <p:nvPr/>
            </p:nvPicPr>
            <p:blipFill>
              <a:blip r:embed="rId29">
                <a:alphaModFix/>
              </a:blip>
              <a:stretch>
                <a:fillRect/>
              </a:stretch>
            </p:blipFill>
            <p:spPr>
              <a:xfrm>
                <a:off x="1172425" y="3410388"/>
                <a:ext cx="217050" cy="214930"/>
              </a:xfrm>
              <a:prstGeom prst="rect">
                <a:avLst/>
              </a:prstGeom>
              <a:noFill/>
              <a:ln>
                <a:noFill/>
              </a:ln>
            </p:spPr>
          </p:pic>
        </p:grpSp>
        <p:sp>
          <p:nvSpPr>
            <p:cNvPr id="565" name="Google Shape;565;p22"/>
            <p:cNvSpPr/>
            <p:nvPr/>
          </p:nvSpPr>
          <p:spPr>
            <a:xfrm>
              <a:off x="2099000" y="2984750"/>
              <a:ext cx="3267900" cy="1320600"/>
            </a:xfrm>
            <a:prstGeom prst="rect">
              <a:avLst/>
            </a:prstGeom>
            <a:noFill/>
            <a:ln w="19050" cap="flat" cmpd="sng">
              <a:solidFill>
                <a:srgbClr val="A2C4C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566" name="Google Shape;566;p22"/>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grpSp>
        <p:nvGrpSpPr>
          <p:cNvPr id="567" name="Google Shape;567;p22"/>
          <p:cNvGrpSpPr/>
          <p:nvPr/>
        </p:nvGrpSpPr>
        <p:grpSpPr>
          <a:xfrm>
            <a:off x="94650" y="1979950"/>
            <a:ext cx="1617160" cy="3760306"/>
            <a:chOff x="94650" y="1979950"/>
            <a:chExt cx="1617160" cy="3760306"/>
          </a:xfrm>
        </p:grpSpPr>
        <p:grpSp>
          <p:nvGrpSpPr>
            <p:cNvPr id="568" name="Google Shape;568;p22"/>
            <p:cNvGrpSpPr/>
            <p:nvPr/>
          </p:nvGrpSpPr>
          <p:grpSpPr>
            <a:xfrm>
              <a:off x="94650" y="1979950"/>
              <a:ext cx="1617160" cy="3760306"/>
              <a:chOff x="147191" y="1484999"/>
              <a:chExt cx="1212900" cy="2820300"/>
            </a:xfrm>
          </p:grpSpPr>
          <p:sp>
            <p:nvSpPr>
              <p:cNvPr id="569" name="Google Shape;569;p22"/>
              <p:cNvSpPr/>
              <p:nvPr/>
            </p:nvSpPr>
            <p:spPr>
              <a:xfrm>
                <a:off x="147191" y="1484999"/>
                <a:ext cx="1212900" cy="2820300"/>
              </a:xfrm>
              <a:prstGeom prst="rect">
                <a:avLst/>
              </a:prstGeom>
              <a:noFill/>
              <a:ln w="19050" cap="flat" cmpd="sng">
                <a:solidFill>
                  <a:srgbClr val="A4C2F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570" name="Google Shape;570;p22"/>
              <p:cNvGrpSpPr/>
              <p:nvPr/>
            </p:nvGrpSpPr>
            <p:grpSpPr>
              <a:xfrm>
                <a:off x="219924" y="2865022"/>
                <a:ext cx="1056300" cy="260250"/>
                <a:chOff x="219924" y="2060091"/>
                <a:chExt cx="1056300" cy="260250"/>
              </a:xfrm>
            </p:grpSpPr>
            <p:pic>
              <p:nvPicPr>
                <p:cNvPr id="571" name="Google Shape;571;p22"/>
                <p:cNvPicPr preferRelativeResize="0"/>
                <p:nvPr/>
              </p:nvPicPr>
              <p:blipFill>
                <a:blip r:embed="rId30">
                  <a:alphaModFix/>
                </a:blip>
                <a:stretch>
                  <a:fillRect/>
                </a:stretch>
              </p:blipFill>
              <p:spPr>
                <a:xfrm>
                  <a:off x="219924" y="2060091"/>
                  <a:ext cx="146999" cy="249900"/>
                </a:xfrm>
                <a:prstGeom prst="rect">
                  <a:avLst/>
                </a:prstGeom>
                <a:noFill/>
                <a:ln>
                  <a:noFill/>
                </a:ln>
              </p:spPr>
            </p:pic>
            <p:sp>
              <p:nvSpPr>
                <p:cNvPr id="572" name="Google Shape;572;p22"/>
                <p:cNvSpPr txBox="1"/>
                <p:nvPr/>
              </p:nvSpPr>
              <p:spPr>
                <a:xfrm>
                  <a:off x="366924" y="2137341"/>
                  <a:ext cx="9093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Pachyderm</a:t>
                  </a:r>
                  <a:endParaRPr sz="1600" b="1">
                    <a:solidFill>
                      <a:srgbClr val="595959"/>
                    </a:solidFill>
                  </a:endParaRPr>
                </a:p>
              </p:txBody>
            </p:sp>
          </p:grpSp>
          <p:grpSp>
            <p:nvGrpSpPr>
              <p:cNvPr id="573" name="Google Shape;573;p22"/>
              <p:cNvGrpSpPr/>
              <p:nvPr/>
            </p:nvGrpSpPr>
            <p:grpSpPr>
              <a:xfrm>
                <a:off x="217450" y="1804056"/>
                <a:ext cx="942975" cy="212076"/>
                <a:chOff x="217450" y="1880256"/>
                <a:chExt cx="942975" cy="212076"/>
              </a:xfrm>
            </p:grpSpPr>
            <p:pic>
              <p:nvPicPr>
                <p:cNvPr id="574" name="Google Shape;574;p22"/>
                <p:cNvPicPr preferRelativeResize="0"/>
                <p:nvPr/>
              </p:nvPicPr>
              <p:blipFill>
                <a:blip r:embed="rId31">
                  <a:alphaModFix/>
                </a:blip>
                <a:stretch>
                  <a:fillRect/>
                </a:stretch>
              </p:blipFill>
              <p:spPr>
                <a:xfrm>
                  <a:off x="217450" y="1880256"/>
                  <a:ext cx="212076" cy="212076"/>
                </a:xfrm>
                <a:prstGeom prst="rect">
                  <a:avLst/>
                </a:prstGeom>
                <a:noFill/>
                <a:ln>
                  <a:noFill/>
                </a:ln>
              </p:spPr>
            </p:pic>
            <p:sp>
              <p:nvSpPr>
                <p:cNvPr id="575" name="Google Shape;575;p22"/>
                <p:cNvSpPr txBox="1"/>
                <p:nvPr/>
              </p:nvSpPr>
              <p:spPr>
                <a:xfrm>
                  <a:off x="450025" y="1881225"/>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Hadoop</a:t>
                  </a:r>
                  <a:endParaRPr sz="1600" b="1">
                    <a:solidFill>
                      <a:srgbClr val="595959"/>
                    </a:solidFill>
                  </a:endParaRPr>
                </a:p>
              </p:txBody>
            </p:sp>
          </p:grpSp>
          <p:grpSp>
            <p:nvGrpSpPr>
              <p:cNvPr id="576" name="Google Shape;576;p22"/>
              <p:cNvGrpSpPr/>
              <p:nvPr/>
            </p:nvGrpSpPr>
            <p:grpSpPr>
              <a:xfrm>
                <a:off x="217444" y="1556850"/>
                <a:ext cx="942981" cy="214925"/>
                <a:chOff x="217444" y="1614000"/>
                <a:chExt cx="942981" cy="214925"/>
              </a:xfrm>
            </p:grpSpPr>
            <p:pic>
              <p:nvPicPr>
                <p:cNvPr id="577" name="Google Shape;577;p22"/>
                <p:cNvPicPr preferRelativeResize="0"/>
                <p:nvPr/>
              </p:nvPicPr>
              <p:blipFill>
                <a:blip r:embed="rId32">
                  <a:alphaModFix/>
                </a:blip>
                <a:stretch>
                  <a:fillRect/>
                </a:stretch>
              </p:blipFill>
              <p:spPr>
                <a:xfrm>
                  <a:off x="217444" y="1614000"/>
                  <a:ext cx="212075" cy="214925"/>
                </a:xfrm>
                <a:prstGeom prst="rect">
                  <a:avLst/>
                </a:prstGeom>
                <a:noFill/>
                <a:ln>
                  <a:noFill/>
                </a:ln>
              </p:spPr>
            </p:pic>
            <p:sp>
              <p:nvSpPr>
                <p:cNvPr id="578" name="Google Shape;578;p22"/>
                <p:cNvSpPr txBox="1"/>
                <p:nvPr/>
              </p:nvSpPr>
              <p:spPr>
                <a:xfrm>
                  <a:off x="450025" y="1629950"/>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Spark</a:t>
                  </a:r>
                  <a:endParaRPr sz="1600" b="1">
                    <a:solidFill>
                      <a:srgbClr val="595959"/>
                    </a:solidFill>
                  </a:endParaRPr>
                </a:p>
              </p:txBody>
            </p:sp>
          </p:grpSp>
          <p:grpSp>
            <p:nvGrpSpPr>
              <p:cNvPr id="579" name="Google Shape;579;p22"/>
              <p:cNvGrpSpPr/>
              <p:nvPr/>
            </p:nvGrpSpPr>
            <p:grpSpPr>
              <a:xfrm>
                <a:off x="200038" y="2004997"/>
                <a:ext cx="960388" cy="246888"/>
                <a:chOff x="200038" y="2019216"/>
                <a:chExt cx="960388" cy="246888"/>
              </a:xfrm>
            </p:grpSpPr>
            <p:sp>
              <p:nvSpPr>
                <p:cNvPr id="580" name="Google Shape;580;p22"/>
                <p:cNvSpPr txBox="1"/>
                <p:nvPr/>
              </p:nvSpPr>
              <p:spPr>
                <a:xfrm>
                  <a:off x="450025" y="2051154"/>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Kafka</a:t>
                  </a:r>
                  <a:endParaRPr sz="1600" b="1">
                    <a:solidFill>
                      <a:srgbClr val="595959"/>
                    </a:solidFill>
                  </a:endParaRPr>
                </a:p>
              </p:txBody>
            </p:sp>
            <p:pic>
              <p:nvPicPr>
                <p:cNvPr id="581" name="Google Shape;581;p22"/>
                <p:cNvPicPr preferRelativeResize="0"/>
                <p:nvPr/>
              </p:nvPicPr>
              <p:blipFill>
                <a:blip r:embed="rId33">
                  <a:alphaModFix/>
                </a:blip>
                <a:stretch>
                  <a:fillRect/>
                </a:stretch>
              </p:blipFill>
              <p:spPr>
                <a:xfrm>
                  <a:off x="200038" y="2019216"/>
                  <a:ext cx="246888" cy="246888"/>
                </a:xfrm>
                <a:prstGeom prst="rect">
                  <a:avLst/>
                </a:prstGeom>
                <a:noFill/>
                <a:ln>
                  <a:noFill/>
                </a:ln>
              </p:spPr>
            </p:pic>
          </p:grpSp>
          <p:grpSp>
            <p:nvGrpSpPr>
              <p:cNvPr id="582" name="Google Shape;582;p22"/>
              <p:cNvGrpSpPr/>
              <p:nvPr/>
            </p:nvGrpSpPr>
            <p:grpSpPr>
              <a:xfrm>
                <a:off x="182725" y="2250014"/>
                <a:ext cx="977700" cy="293050"/>
                <a:chOff x="182725" y="2626183"/>
                <a:chExt cx="977700" cy="293050"/>
              </a:xfrm>
            </p:grpSpPr>
            <p:sp>
              <p:nvSpPr>
                <p:cNvPr id="583" name="Google Shape;583;p22"/>
                <p:cNvSpPr txBox="1"/>
                <p:nvPr/>
              </p:nvSpPr>
              <p:spPr>
                <a:xfrm>
                  <a:off x="450025" y="2681204"/>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Dask</a:t>
                  </a:r>
                  <a:endParaRPr sz="1600" b="1">
                    <a:solidFill>
                      <a:srgbClr val="595959"/>
                    </a:solidFill>
                  </a:endParaRPr>
                </a:p>
              </p:txBody>
            </p:sp>
            <p:pic>
              <p:nvPicPr>
                <p:cNvPr id="584" name="Google Shape;584;p22"/>
                <p:cNvPicPr preferRelativeResize="0"/>
                <p:nvPr/>
              </p:nvPicPr>
              <p:blipFill>
                <a:blip r:embed="rId34">
                  <a:alphaModFix/>
                </a:blip>
                <a:stretch>
                  <a:fillRect/>
                </a:stretch>
              </p:blipFill>
              <p:spPr>
                <a:xfrm>
                  <a:off x="182725" y="2626183"/>
                  <a:ext cx="281528" cy="293050"/>
                </a:xfrm>
                <a:prstGeom prst="rect">
                  <a:avLst/>
                </a:prstGeom>
                <a:noFill/>
                <a:ln>
                  <a:noFill/>
                </a:ln>
              </p:spPr>
            </p:pic>
          </p:grpSp>
          <p:grpSp>
            <p:nvGrpSpPr>
              <p:cNvPr id="585" name="Google Shape;585;p22"/>
              <p:cNvGrpSpPr/>
              <p:nvPr/>
            </p:nvGrpSpPr>
            <p:grpSpPr>
              <a:xfrm>
                <a:off x="242450" y="2578760"/>
                <a:ext cx="966450" cy="211275"/>
                <a:chOff x="242450" y="2859679"/>
                <a:chExt cx="966450" cy="211275"/>
              </a:xfrm>
            </p:grpSpPr>
            <p:pic>
              <p:nvPicPr>
                <p:cNvPr id="586" name="Google Shape;586;p22"/>
                <p:cNvPicPr preferRelativeResize="0"/>
                <p:nvPr/>
              </p:nvPicPr>
              <p:blipFill>
                <a:blip r:embed="rId35">
                  <a:alphaModFix/>
                </a:blip>
                <a:stretch>
                  <a:fillRect/>
                </a:stretch>
              </p:blipFill>
              <p:spPr>
                <a:xfrm>
                  <a:off x="242450" y="2859679"/>
                  <a:ext cx="211275" cy="211275"/>
                </a:xfrm>
                <a:prstGeom prst="rect">
                  <a:avLst/>
                </a:prstGeom>
                <a:noFill/>
                <a:ln>
                  <a:noFill/>
                </a:ln>
              </p:spPr>
            </p:pic>
            <p:sp>
              <p:nvSpPr>
                <p:cNvPr id="587" name="Google Shape;587;p22"/>
                <p:cNvSpPr txBox="1"/>
                <p:nvPr/>
              </p:nvSpPr>
              <p:spPr>
                <a:xfrm>
                  <a:off x="498500" y="2865816"/>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Airflow</a:t>
                  </a:r>
                  <a:endParaRPr sz="1600" b="1">
                    <a:solidFill>
                      <a:srgbClr val="595959"/>
                    </a:solidFill>
                  </a:endParaRPr>
                </a:p>
              </p:txBody>
            </p:sp>
          </p:grpSp>
        </p:grpSp>
        <p:grpSp>
          <p:nvGrpSpPr>
            <p:cNvPr id="588" name="Google Shape;588;p22"/>
            <p:cNvGrpSpPr/>
            <p:nvPr/>
          </p:nvGrpSpPr>
          <p:grpSpPr>
            <a:xfrm>
              <a:off x="193050" y="4736375"/>
              <a:ext cx="1421775" cy="245475"/>
              <a:chOff x="193050" y="4888775"/>
              <a:chExt cx="1421775" cy="245475"/>
            </a:xfrm>
          </p:grpSpPr>
          <p:pic>
            <p:nvPicPr>
              <p:cNvPr id="589" name="Google Shape;589;p22"/>
              <p:cNvPicPr preferRelativeResize="0"/>
              <p:nvPr/>
            </p:nvPicPr>
            <p:blipFill>
              <a:blip r:embed="rId36">
                <a:alphaModFix/>
              </a:blip>
              <a:stretch>
                <a:fillRect/>
              </a:stretch>
            </p:blipFill>
            <p:spPr>
              <a:xfrm>
                <a:off x="193050" y="4888775"/>
                <a:ext cx="245475" cy="245475"/>
              </a:xfrm>
              <a:prstGeom prst="rect">
                <a:avLst/>
              </a:prstGeom>
              <a:noFill/>
              <a:ln>
                <a:noFill/>
              </a:ln>
            </p:spPr>
          </p:pic>
          <p:sp>
            <p:nvSpPr>
              <p:cNvPr id="590" name="Google Shape;590;p22"/>
              <p:cNvSpPr txBox="1"/>
              <p:nvPr/>
            </p:nvSpPr>
            <p:spPr>
              <a:xfrm>
                <a:off x="514725" y="4888775"/>
                <a:ext cx="11001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Elastic</a:t>
                </a:r>
                <a:endParaRPr sz="1600" b="1">
                  <a:solidFill>
                    <a:srgbClr val="595959"/>
                  </a:solidFill>
                </a:endParaRPr>
              </a:p>
            </p:txBody>
          </p:sp>
        </p:grpSp>
        <p:grpSp>
          <p:nvGrpSpPr>
            <p:cNvPr id="591" name="Google Shape;591;p22"/>
            <p:cNvGrpSpPr/>
            <p:nvPr/>
          </p:nvGrpSpPr>
          <p:grpSpPr>
            <a:xfrm>
              <a:off x="193050" y="5037750"/>
              <a:ext cx="1341050" cy="333300"/>
              <a:chOff x="193050" y="5266350"/>
              <a:chExt cx="1341050" cy="333300"/>
            </a:xfrm>
          </p:grpSpPr>
          <p:pic>
            <p:nvPicPr>
              <p:cNvPr id="592" name="Google Shape;592;p22"/>
              <p:cNvPicPr preferRelativeResize="0"/>
              <p:nvPr/>
            </p:nvPicPr>
            <p:blipFill>
              <a:blip r:embed="rId37">
                <a:alphaModFix/>
              </a:blip>
              <a:stretch>
                <a:fillRect/>
              </a:stretch>
            </p:blipFill>
            <p:spPr>
              <a:xfrm>
                <a:off x="193050" y="5266350"/>
                <a:ext cx="331811" cy="333300"/>
              </a:xfrm>
              <a:prstGeom prst="rect">
                <a:avLst/>
              </a:prstGeom>
              <a:noFill/>
              <a:ln>
                <a:noFill/>
              </a:ln>
            </p:spPr>
          </p:pic>
          <p:sp>
            <p:nvSpPr>
              <p:cNvPr id="593" name="Google Shape;593;p22"/>
              <p:cNvSpPr txBox="1"/>
              <p:nvPr/>
            </p:nvSpPr>
            <p:spPr>
              <a:xfrm>
                <a:off x="565700" y="5319975"/>
                <a:ext cx="9684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Neo4j</a:t>
                </a:r>
                <a:endParaRPr sz="1600" b="1">
                  <a:solidFill>
                    <a:srgbClr val="595959"/>
                  </a:solidFill>
                </a:endParaRPr>
              </a:p>
            </p:txBody>
          </p:sp>
        </p:grpSp>
        <p:grpSp>
          <p:nvGrpSpPr>
            <p:cNvPr id="594" name="Google Shape;594;p22"/>
            <p:cNvGrpSpPr/>
            <p:nvPr/>
          </p:nvGrpSpPr>
          <p:grpSpPr>
            <a:xfrm>
              <a:off x="193050" y="5377799"/>
              <a:ext cx="1341050" cy="334800"/>
              <a:chOff x="193050" y="5377799"/>
              <a:chExt cx="1341050" cy="334800"/>
            </a:xfrm>
          </p:grpSpPr>
          <p:pic>
            <p:nvPicPr>
              <p:cNvPr id="595" name="Google Shape;595;p22"/>
              <p:cNvPicPr preferRelativeResize="0"/>
              <p:nvPr/>
            </p:nvPicPr>
            <p:blipFill>
              <a:blip r:embed="rId38">
                <a:alphaModFix/>
              </a:blip>
              <a:stretch>
                <a:fillRect/>
              </a:stretch>
            </p:blipFill>
            <p:spPr>
              <a:xfrm>
                <a:off x="193050" y="5377799"/>
                <a:ext cx="334800" cy="334800"/>
              </a:xfrm>
              <a:prstGeom prst="rect">
                <a:avLst/>
              </a:prstGeom>
              <a:noFill/>
              <a:ln>
                <a:noFill/>
              </a:ln>
            </p:spPr>
          </p:pic>
          <p:sp>
            <p:nvSpPr>
              <p:cNvPr id="596" name="Google Shape;596;p22"/>
              <p:cNvSpPr txBox="1"/>
              <p:nvPr/>
            </p:nvSpPr>
            <p:spPr>
              <a:xfrm>
                <a:off x="565700" y="5438388"/>
                <a:ext cx="9684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Weaviate</a:t>
                </a:r>
                <a:endParaRPr sz="1600" b="1">
                  <a:solidFill>
                    <a:srgbClr val="595959"/>
                  </a:solidFill>
                </a:endParaRPr>
              </a:p>
            </p:txBody>
          </p:sp>
        </p:grpSp>
        <p:pic>
          <p:nvPicPr>
            <p:cNvPr id="597" name="Google Shape;597;p22"/>
            <p:cNvPicPr preferRelativeResize="0"/>
            <p:nvPr/>
          </p:nvPicPr>
          <p:blipFill>
            <a:blip r:embed="rId39">
              <a:alphaModFix/>
            </a:blip>
            <a:stretch>
              <a:fillRect/>
            </a:stretch>
          </p:blipFill>
          <p:spPr>
            <a:xfrm>
              <a:off x="193050" y="4269650"/>
              <a:ext cx="1201348" cy="334800"/>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Outline</a:t>
            </a:r>
            <a:endParaRPr/>
          </a:p>
        </p:txBody>
      </p:sp>
      <p:sp>
        <p:nvSpPr>
          <p:cNvPr id="50" name="Google Shape;50;p7"/>
          <p:cNvSpPr txBox="1">
            <a:spLocks noGrp="1"/>
          </p:cNvSpPr>
          <p:nvPr>
            <p:ph type="body" idx="1"/>
          </p:nvPr>
        </p:nvSpPr>
        <p:spPr>
          <a:xfrm>
            <a:off x="645150" y="1253324"/>
            <a:ext cx="10515600" cy="4963800"/>
          </a:xfrm>
          <a:prstGeom prst="rect">
            <a:avLst/>
          </a:prstGeom>
        </p:spPr>
        <p:txBody>
          <a:bodyPr spcFirstLastPara="1" wrap="square" lIns="91425" tIns="45700" rIns="91425" bIns="45700" anchor="t" anchorCtr="0">
            <a:noAutofit/>
          </a:bodyPr>
          <a:lstStyle/>
          <a:p>
            <a:pPr marL="514350" lvl="0" indent="-514350" algn="l" rtl="0">
              <a:spcBef>
                <a:spcPts val="0"/>
              </a:spcBef>
              <a:spcAft>
                <a:spcPts val="0"/>
              </a:spcAft>
              <a:buClr>
                <a:srgbClr val="3F3F3F"/>
              </a:buClr>
              <a:buSzPts val="2800"/>
              <a:buFont typeface="Calibri"/>
              <a:buAutoNum type="arabicPeriod"/>
            </a:pPr>
            <a:r>
              <a:rPr lang="en-US" dirty="0">
                <a:solidFill>
                  <a:srgbClr val="3F3F3F"/>
                </a:solidFill>
              </a:rPr>
              <a:t>Why should you take this class and why not?</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Who are we?</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Course structure and activities?</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Class organization (Workload, Logistics, Grades).</a:t>
            </a:r>
            <a:endParaRPr dirty="0"/>
          </a:p>
        </p:txBody>
      </p:sp>
      <p:sp>
        <p:nvSpPr>
          <p:cNvPr id="52" name="Google Shape;52;p7"/>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
        <p:nvSpPr>
          <p:cNvPr id="3" name="TextBox 2">
            <a:extLst>
              <a:ext uri="{FF2B5EF4-FFF2-40B4-BE49-F238E27FC236}">
                <a16:creationId xmlns:a16="http://schemas.microsoft.com/office/drawing/2014/main" id="{4A9183D4-D686-DE41-E7AB-144F909E0040}"/>
              </a:ext>
            </a:extLst>
          </p:cNvPr>
          <p:cNvSpPr txBox="1"/>
          <p:nvPr/>
        </p:nvSpPr>
        <p:spPr>
          <a:xfrm>
            <a:off x="645150" y="7525330"/>
            <a:ext cx="6110416" cy="523220"/>
          </a:xfrm>
          <a:prstGeom prst="rect">
            <a:avLst/>
          </a:prstGeom>
          <a:noFill/>
        </p:spPr>
        <p:txBody>
          <a:bodyPr wrap="square">
            <a:spAutoFit/>
          </a:bodyPr>
          <a:lstStyle/>
          <a:p>
            <a:pPr marL="0" indent="0">
              <a:spcBef>
                <a:spcPts val="1160"/>
              </a:spcBef>
              <a:buClr>
                <a:srgbClr val="3F3F3F"/>
              </a:buClr>
              <a:buNone/>
            </a:pPr>
            <a:r>
              <a:rPr lang="en-US" sz="2800" dirty="0">
                <a:solidFill>
                  <a:srgbClr val="3F3F3F"/>
                </a:solidFill>
              </a:rPr>
              <a:t>Projects</a:t>
            </a:r>
            <a:endParaRPr lang="en-US" sz="2800" dirty="0"/>
          </a:p>
        </p:txBody>
      </p:sp>
      <p:cxnSp>
        <p:nvCxnSpPr>
          <p:cNvPr id="4" name="Google Shape;51;p7">
            <a:extLst>
              <a:ext uri="{FF2B5EF4-FFF2-40B4-BE49-F238E27FC236}">
                <a16:creationId xmlns:a16="http://schemas.microsoft.com/office/drawing/2014/main" id="{7275E71A-4F9F-3967-75D2-3238CB172D4D}"/>
              </a:ext>
            </a:extLst>
          </p:cNvPr>
          <p:cNvCxnSpPr>
            <a:cxnSpLocks/>
          </p:cNvCxnSpPr>
          <p:nvPr/>
        </p:nvCxnSpPr>
        <p:spPr>
          <a:xfrm>
            <a:off x="360944" y="7167589"/>
            <a:ext cx="9351466" cy="0"/>
          </a:xfrm>
          <a:prstGeom prst="straightConnector1">
            <a:avLst/>
          </a:prstGeom>
          <a:noFill/>
          <a:ln w="25400" cap="flat" cmpd="sng">
            <a:solidFill>
              <a:srgbClr val="595959"/>
            </a:solidFill>
            <a:prstDash val="solid"/>
            <a:round/>
            <a:headEnd type="none" w="sm" len="sm"/>
            <a:tailEnd type="none" w="sm" len="sm"/>
          </a:ln>
          <a:effectLst>
            <a:outerShdw blurRad="40000" dist="20000" dir="5400000" rotWithShape="0">
              <a:srgbClr val="000000">
                <a:alpha val="37650"/>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23"/>
          <p:cNvSpPr/>
          <p:nvPr/>
        </p:nvSpPr>
        <p:spPr>
          <a:xfrm>
            <a:off x="1884197" y="3979567"/>
            <a:ext cx="4357200" cy="1760700"/>
          </a:xfrm>
          <a:prstGeom prst="rect">
            <a:avLst/>
          </a:prstGeom>
          <a:noFill/>
          <a:ln w="19050" cap="flat" cmpd="sng">
            <a:solidFill>
              <a:srgbClr val="A2C4C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4" name="Google Shape;604;p23"/>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MLOps - Tech Stack</a:t>
            </a:r>
            <a:endParaRPr/>
          </a:p>
        </p:txBody>
      </p:sp>
      <p:grpSp>
        <p:nvGrpSpPr>
          <p:cNvPr id="605" name="Google Shape;605;p23"/>
          <p:cNvGrpSpPr/>
          <p:nvPr/>
        </p:nvGrpSpPr>
        <p:grpSpPr>
          <a:xfrm>
            <a:off x="369424" y="1323072"/>
            <a:ext cx="2438339" cy="524787"/>
            <a:chOff x="277075" y="839925"/>
            <a:chExt cx="1828800" cy="393600"/>
          </a:xfrm>
        </p:grpSpPr>
        <p:sp>
          <p:nvSpPr>
            <p:cNvPr id="606" name="Google Shape;606;p23"/>
            <p:cNvSpPr/>
            <p:nvPr/>
          </p:nvSpPr>
          <p:spPr>
            <a:xfrm>
              <a:off x="277075" y="839925"/>
              <a:ext cx="1828800" cy="393600"/>
            </a:xfrm>
            <a:prstGeom prst="rect">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7" name="Google Shape;607;p23"/>
            <p:cNvSpPr txBox="1"/>
            <p:nvPr/>
          </p:nvSpPr>
          <p:spPr>
            <a:xfrm>
              <a:off x="576475" y="928250"/>
              <a:ext cx="973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Data</a:t>
              </a:r>
              <a:endParaRPr sz="1900" b="1">
                <a:solidFill>
                  <a:schemeClr val="lt1"/>
                </a:solidFill>
              </a:endParaRPr>
            </a:p>
          </p:txBody>
        </p:sp>
        <p:pic>
          <p:nvPicPr>
            <p:cNvPr id="608" name="Google Shape;608;p23"/>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609" name="Google Shape;609;p23"/>
          <p:cNvGrpSpPr/>
          <p:nvPr/>
        </p:nvGrpSpPr>
        <p:grpSpPr>
          <a:xfrm>
            <a:off x="3315728" y="1323072"/>
            <a:ext cx="2438339" cy="524787"/>
            <a:chOff x="3172675" y="839925"/>
            <a:chExt cx="1828800" cy="393600"/>
          </a:xfrm>
        </p:grpSpPr>
        <p:sp>
          <p:nvSpPr>
            <p:cNvPr id="610" name="Google Shape;610;p23"/>
            <p:cNvSpPr/>
            <p:nvPr/>
          </p:nvSpPr>
          <p:spPr>
            <a:xfrm>
              <a:off x="3172675" y="839925"/>
              <a:ext cx="1828800" cy="393600"/>
            </a:xfrm>
            <a:prstGeom prst="rect">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11" name="Google Shape;611;p23"/>
            <p:cNvSpPr txBox="1"/>
            <p:nvPr/>
          </p:nvSpPr>
          <p:spPr>
            <a:xfrm>
              <a:off x="3472075" y="928250"/>
              <a:ext cx="9960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Models</a:t>
              </a:r>
              <a:endParaRPr sz="1900" b="1">
                <a:solidFill>
                  <a:schemeClr val="lt1"/>
                </a:solidFill>
              </a:endParaRPr>
            </a:p>
          </p:txBody>
        </p:sp>
        <p:pic>
          <p:nvPicPr>
            <p:cNvPr id="612" name="Google Shape;612;p23"/>
            <p:cNvPicPr preferRelativeResize="0"/>
            <p:nvPr/>
          </p:nvPicPr>
          <p:blipFill>
            <a:blip r:embed="rId4">
              <a:alphaModFix/>
            </a:blip>
            <a:stretch>
              <a:fillRect/>
            </a:stretch>
          </p:blipFill>
          <p:spPr>
            <a:xfrm>
              <a:off x="3224176" y="915275"/>
              <a:ext cx="242900" cy="242900"/>
            </a:xfrm>
            <a:prstGeom prst="rect">
              <a:avLst/>
            </a:prstGeom>
            <a:noFill/>
            <a:ln>
              <a:noFill/>
            </a:ln>
          </p:spPr>
        </p:pic>
      </p:grpSp>
      <p:grpSp>
        <p:nvGrpSpPr>
          <p:cNvPr id="613" name="Google Shape;613;p23"/>
          <p:cNvGrpSpPr/>
          <p:nvPr/>
        </p:nvGrpSpPr>
        <p:grpSpPr>
          <a:xfrm>
            <a:off x="9377820" y="1324639"/>
            <a:ext cx="2438339" cy="508787"/>
            <a:chOff x="7414550" y="1817725"/>
            <a:chExt cx="1828800" cy="381600"/>
          </a:xfrm>
        </p:grpSpPr>
        <p:grpSp>
          <p:nvGrpSpPr>
            <p:cNvPr id="614" name="Google Shape;614;p23"/>
            <p:cNvGrpSpPr/>
            <p:nvPr/>
          </p:nvGrpSpPr>
          <p:grpSpPr>
            <a:xfrm>
              <a:off x="7414550" y="1817725"/>
              <a:ext cx="1828800" cy="381600"/>
              <a:chOff x="6068275" y="839925"/>
              <a:chExt cx="1828800" cy="381600"/>
            </a:xfrm>
          </p:grpSpPr>
          <p:sp>
            <p:nvSpPr>
              <p:cNvPr id="615" name="Google Shape;615;p23"/>
              <p:cNvSpPr/>
              <p:nvPr/>
            </p:nvSpPr>
            <p:spPr>
              <a:xfrm>
                <a:off x="6068275" y="839925"/>
                <a:ext cx="1828800" cy="381600"/>
              </a:xfrm>
              <a:prstGeom prst="rect">
                <a:avLst/>
              </a:prstGeom>
              <a:solidFill>
                <a:srgbClr val="E0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16" name="Google Shape;616;p23"/>
              <p:cNvSpPr txBox="1"/>
              <p:nvPr/>
            </p:nvSpPr>
            <p:spPr>
              <a:xfrm>
                <a:off x="6443875" y="929025"/>
                <a:ext cx="1189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Operations</a:t>
                </a:r>
                <a:endParaRPr sz="1900" b="1">
                  <a:solidFill>
                    <a:schemeClr val="lt1"/>
                  </a:solidFill>
                </a:endParaRPr>
              </a:p>
            </p:txBody>
          </p:sp>
        </p:grpSp>
        <p:pic>
          <p:nvPicPr>
            <p:cNvPr id="617" name="Google Shape;617;p23"/>
            <p:cNvPicPr preferRelativeResize="0"/>
            <p:nvPr/>
          </p:nvPicPr>
          <p:blipFill>
            <a:blip r:embed="rId5">
              <a:alphaModFix/>
            </a:blip>
            <a:stretch>
              <a:fillRect/>
            </a:stretch>
          </p:blipFill>
          <p:spPr>
            <a:xfrm>
              <a:off x="7492850" y="1891075"/>
              <a:ext cx="308611" cy="246889"/>
            </a:xfrm>
            <a:prstGeom prst="rect">
              <a:avLst/>
            </a:prstGeom>
            <a:noFill/>
            <a:ln>
              <a:noFill/>
            </a:ln>
          </p:spPr>
        </p:pic>
      </p:grpSp>
      <p:sp>
        <p:nvSpPr>
          <p:cNvPr id="618" name="Google Shape;618;p23"/>
          <p:cNvSpPr/>
          <p:nvPr/>
        </p:nvSpPr>
        <p:spPr>
          <a:xfrm>
            <a:off x="9346800" y="4241425"/>
            <a:ext cx="2522400" cy="1498800"/>
          </a:xfrm>
          <a:prstGeom prst="rect">
            <a:avLst/>
          </a:prstGeom>
          <a:noFill/>
          <a:ln w="19050" cap="flat" cmpd="sng">
            <a:solidFill>
              <a:srgbClr val="DD7E6B"/>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619" name="Google Shape;619;p23"/>
          <p:cNvGrpSpPr/>
          <p:nvPr/>
        </p:nvGrpSpPr>
        <p:grpSpPr>
          <a:xfrm>
            <a:off x="6363654" y="1323067"/>
            <a:ext cx="2438339" cy="511987"/>
            <a:chOff x="5382475" y="992325"/>
            <a:chExt cx="1828800" cy="384000"/>
          </a:xfrm>
        </p:grpSpPr>
        <p:grpSp>
          <p:nvGrpSpPr>
            <p:cNvPr id="620" name="Google Shape;620;p23"/>
            <p:cNvGrpSpPr/>
            <p:nvPr/>
          </p:nvGrpSpPr>
          <p:grpSpPr>
            <a:xfrm>
              <a:off x="5382475" y="992325"/>
              <a:ext cx="1828800" cy="384000"/>
              <a:chOff x="6068275" y="839925"/>
              <a:chExt cx="1828800" cy="384000"/>
            </a:xfrm>
          </p:grpSpPr>
          <p:sp>
            <p:nvSpPr>
              <p:cNvPr id="621" name="Google Shape;621;p23"/>
              <p:cNvSpPr/>
              <p:nvPr/>
            </p:nvSpPr>
            <p:spPr>
              <a:xfrm>
                <a:off x="6068275" y="839925"/>
                <a:ext cx="1828800" cy="384000"/>
              </a:xfrm>
              <a:prstGeom prst="rect">
                <a:avLst/>
              </a:prstGeom>
              <a:solidFill>
                <a:srgbClr val="B45F0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22" name="Google Shape;622;p23"/>
              <p:cNvSpPr txBox="1"/>
              <p:nvPr/>
            </p:nvSpPr>
            <p:spPr>
              <a:xfrm>
                <a:off x="6443875" y="929025"/>
                <a:ext cx="13683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Development</a:t>
                </a:r>
                <a:endParaRPr sz="1900" b="1">
                  <a:solidFill>
                    <a:schemeClr val="lt1"/>
                  </a:solidFill>
                </a:endParaRPr>
              </a:p>
            </p:txBody>
          </p:sp>
        </p:grpSp>
        <p:pic>
          <p:nvPicPr>
            <p:cNvPr id="623" name="Google Shape;623;p23"/>
            <p:cNvPicPr preferRelativeResize="0"/>
            <p:nvPr/>
          </p:nvPicPr>
          <p:blipFill>
            <a:blip r:embed="rId6">
              <a:alphaModFix/>
            </a:blip>
            <a:stretch>
              <a:fillRect/>
            </a:stretch>
          </p:blipFill>
          <p:spPr>
            <a:xfrm>
              <a:off x="5437900" y="1065675"/>
              <a:ext cx="308611" cy="246889"/>
            </a:xfrm>
            <a:prstGeom prst="rect">
              <a:avLst/>
            </a:prstGeom>
            <a:noFill/>
            <a:ln>
              <a:noFill/>
            </a:ln>
          </p:spPr>
        </p:pic>
      </p:grpSp>
      <p:sp>
        <p:nvSpPr>
          <p:cNvPr id="624" name="Google Shape;624;p23"/>
          <p:cNvSpPr/>
          <p:nvPr/>
        </p:nvSpPr>
        <p:spPr>
          <a:xfrm>
            <a:off x="323267" y="5749633"/>
            <a:ext cx="11493300" cy="334800"/>
          </a:xfrm>
          <a:prstGeom prst="leftRightArrow">
            <a:avLst>
              <a:gd name="adj1" fmla="val 50000"/>
              <a:gd name="adj2" fmla="val 50000"/>
            </a:avLst>
          </a:prstGeom>
          <a:solidFill>
            <a:srgbClr val="A5B7C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25" name="Google Shape;625;p23"/>
          <p:cNvSpPr txBox="1"/>
          <p:nvPr/>
        </p:nvSpPr>
        <p:spPr>
          <a:xfrm>
            <a:off x="369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dirty="0">
                <a:solidFill>
                  <a:srgbClr val="666666"/>
                </a:solidFill>
              </a:rPr>
              <a:t>Data Engineers</a:t>
            </a:r>
            <a:endParaRPr sz="1600" b="1" dirty="0">
              <a:solidFill>
                <a:srgbClr val="666666"/>
              </a:solidFill>
            </a:endParaRPr>
          </a:p>
        </p:txBody>
      </p:sp>
      <p:sp>
        <p:nvSpPr>
          <p:cNvPr id="626" name="Google Shape;626;p23"/>
          <p:cNvSpPr txBox="1"/>
          <p:nvPr/>
        </p:nvSpPr>
        <p:spPr>
          <a:xfrm>
            <a:off x="34498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dirty="0">
                <a:solidFill>
                  <a:srgbClr val="666666"/>
                </a:solidFill>
              </a:rPr>
              <a:t>Data Scientists</a:t>
            </a:r>
            <a:endParaRPr sz="1600" b="1" dirty="0">
              <a:solidFill>
                <a:srgbClr val="666666"/>
              </a:solidFill>
            </a:endParaRPr>
          </a:p>
        </p:txBody>
      </p:sp>
      <p:sp>
        <p:nvSpPr>
          <p:cNvPr id="627" name="Google Shape;627;p23"/>
          <p:cNvSpPr txBox="1"/>
          <p:nvPr/>
        </p:nvSpPr>
        <p:spPr>
          <a:xfrm>
            <a:off x="6398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dirty="0">
                <a:solidFill>
                  <a:srgbClr val="666666"/>
                </a:solidFill>
              </a:rPr>
              <a:t>Software Engineers</a:t>
            </a:r>
            <a:endParaRPr sz="1600" b="1" dirty="0">
              <a:solidFill>
                <a:srgbClr val="666666"/>
              </a:solidFill>
            </a:endParaRPr>
          </a:p>
        </p:txBody>
      </p:sp>
      <p:sp>
        <p:nvSpPr>
          <p:cNvPr id="628" name="Google Shape;628;p23"/>
          <p:cNvSpPr txBox="1"/>
          <p:nvPr/>
        </p:nvSpPr>
        <p:spPr>
          <a:xfrm>
            <a:off x="9514267"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dirty="0">
                <a:solidFill>
                  <a:srgbClr val="666666"/>
                </a:solidFill>
              </a:rPr>
              <a:t>Systems Engineers</a:t>
            </a:r>
            <a:endParaRPr sz="1600" b="1" dirty="0">
              <a:solidFill>
                <a:srgbClr val="666666"/>
              </a:solidFill>
            </a:endParaRPr>
          </a:p>
        </p:txBody>
      </p:sp>
      <p:grpSp>
        <p:nvGrpSpPr>
          <p:cNvPr id="629" name="Google Shape;629;p23"/>
          <p:cNvGrpSpPr/>
          <p:nvPr/>
        </p:nvGrpSpPr>
        <p:grpSpPr>
          <a:xfrm>
            <a:off x="6392509" y="1979951"/>
            <a:ext cx="2710086" cy="2661133"/>
            <a:chOff x="4718300" y="1485000"/>
            <a:chExt cx="2032615" cy="1995900"/>
          </a:xfrm>
        </p:grpSpPr>
        <p:grpSp>
          <p:nvGrpSpPr>
            <p:cNvPr id="630" name="Google Shape;630;p23"/>
            <p:cNvGrpSpPr/>
            <p:nvPr/>
          </p:nvGrpSpPr>
          <p:grpSpPr>
            <a:xfrm>
              <a:off x="5806440" y="1508760"/>
              <a:ext cx="944475" cy="213975"/>
              <a:chOff x="6183550" y="1621713"/>
              <a:chExt cx="944475" cy="213975"/>
            </a:xfrm>
          </p:grpSpPr>
          <p:sp>
            <p:nvSpPr>
              <p:cNvPr id="631" name="Google Shape;631;p23"/>
              <p:cNvSpPr txBox="1"/>
              <p:nvPr/>
            </p:nvSpPr>
            <p:spPr>
              <a:xfrm>
                <a:off x="6423325" y="1636600"/>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GitHub</a:t>
                </a:r>
                <a:endParaRPr sz="1600" b="1">
                  <a:solidFill>
                    <a:srgbClr val="595959"/>
                  </a:solidFill>
                </a:endParaRPr>
              </a:p>
            </p:txBody>
          </p:sp>
          <p:pic>
            <p:nvPicPr>
              <p:cNvPr id="632" name="Google Shape;632;p23"/>
              <p:cNvPicPr preferRelativeResize="0"/>
              <p:nvPr/>
            </p:nvPicPr>
            <p:blipFill>
              <a:blip r:embed="rId7">
                <a:alphaModFix/>
              </a:blip>
              <a:stretch>
                <a:fillRect/>
              </a:stretch>
            </p:blipFill>
            <p:spPr>
              <a:xfrm>
                <a:off x="6183550" y="1621713"/>
                <a:ext cx="211138" cy="213975"/>
              </a:xfrm>
              <a:prstGeom prst="rect">
                <a:avLst/>
              </a:prstGeom>
              <a:noFill/>
              <a:ln>
                <a:noFill/>
              </a:ln>
            </p:spPr>
          </p:pic>
        </p:grpSp>
        <p:grpSp>
          <p:nvGrpSpPr>
            <p:cNvPr id="633" name="Google Shape;633;p23"/>
            <p:cNvGrpSpPr/>
            <p:nvPr/>
          </p:nvGrpSpPr>
          <p:grpSpPr>
            <a:xfrm>
              <a:off x="5802820" y="1831801"/>
              <a:ext cx="864936" cy="211150"/>
              <a:chOff x="6183550" y="1984202"/>
              <a:chExt cx="992013" cy="211150"/>
            </a:xfrm>
          </p:grpSpPr>
          <p:sp>
            <p:nvSpPr>
              <p:cNvPr id="634" name="Google Shape;634;p23"/>
              <p:cNvSpPr txBox="1"/>
              <p:nvPr/>
            </p:nvSpPr>
            <p:spPr>
              <a:xfrm>
                <a:off x="6470863" y="1998275"/>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Docker</a:t>
                </a:r>
                <a:endParaRPr sz="1600" b="1">
                  <a:solidFill>
                    <a:srgbClr val="595959"/>
                  </a:solidFill>
                </a:endParaRPr>
              </a:p>
            </p:txBody>
          </p:sp>
          <p:pic>
            <p:nvPicPr>
              <p:cNvPr id="635" name="Google Shape;635;p23"/>
              <p:cNvPicPr preferRelativeResize="0"/>
              <p:nvPr/>
            </p:nvPicPr>
            <p:blipFill>
              <a:blip r:embed="rId8">
                <a:alphaModFix/>
              </a:blip>
              <a:stretch>
                <a:fillRect/>
              </a:stretch>
            </p:blipFill>
            <p:spPr>
              <a:xfrm>
                <a:off x="6183550" y="1984202"/>
                <a:ext cx="211150" cy="211150"/>
              </a:xfrm>
              <a:prstGeom prst="rect">
                <a:avLst/>
              </a:prstGeom>
              <a:noFill/>
              <a:ln>
                <a:noFill/>
              </a:ln>
            </p:spPr>
          </p:pic>
        </p:grpSp>
        <p:grpSp>
          <p:nvGrpSpPr>
            <p:cNvPr id="636" name="Google Shape;636;p23"/>
            <p:cNvGrpSpPr/>
            <p:nvPr/>
          </p:nvGrpSpPr>
          <p:grpSpPr>
            <a:xfrm>
              <a:off x="4772875" y="1512125"/>
              <a:ext cx="1175100" cy="246900"/>
              <a:chOff x="4772875" y="1512125"/>
              <a:chExt cx="1175100" cy="246900"/>
            </a:xfrm>
          </p:grpSpPr>
          <p:sp>
            <p:nvSpPr>
              <p:cNvPr id="637" name="Google Shape;637;p23"/>
              <p:cNvSpPr txBox="1"/>
              <p:nvPr/>
            </p:nvSpPr>
            <p:spPr>
              <a:xfrm>
                <a:off x="5003575" y="1544075"/>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FastAPI</a:t>
                </a:r>
                <a:endParaRPr sz="1600" b="1">
                  <a:solidFill>
                    <a:srgbClr val="595959"/>
                  </a:solidFill>
                </a:endParaRPr>
              </a:p>
            </p:txBody>
          </p:sp>
          <p:pic>
            <p:nvPicPr>
              <p:cNvPr id="638" name="Google Shape;638;p23"/>
              <p:cNvPicPr preferRelativeResize="0"/>
              <p:nvPr/>
            </p:nvPicPr>
            <p:blipFill>
              <a:blip r:embed="rId9">
                <a:alphaModFix/>
              </a:blip>
              <a:stretch>
                <a:fillRect/>
              </a:stretch>
            </p:blipFill>
            <p:spPr>
              <a:xfrm>
                <a:off x="4772875" y="1512125"/>
                <a:ext cx="246900" cy="246900"/>
              </a:xfrm>
              <a:prstGeom prst="rect">
                <a:avLst/>
              </a:prstGeom>
              <a:noFill/>
              <a:ln>
                <a:noFill/>
              </a:ln>
            </p:spPr>
          </p:pic>
        </p:grpSp>
        <p:grpSp>
          <p:nvGrpSpPr>
            <p:cNvPr id="639" name="Google Shape;639;p23"/>
            <p:cNvGrpSpPr/>
            <p:nvPr/>
          </p:nvGrpSpPr>
          <p:grpSpPr>
            <a:xfrm>
              <a:off x="4772875" y="1876075"/>
              <a:ext cx="959450" cy="220449"/>
              <a:chOff x="4772875" y="1876075"/>
              <a:chExt cx="959450" cy="220449"/>
            </a:xfrm>
          </p:grpSpPr>
          <p:sp>
            <p:nvSpPr>
              <p:cNvPr id="640" name="Google Shape;640;p23"/>
              <p:cNvSpPr txBox="1"/>
              <p:nvPr/>
            </p:nvSpPr>
            <p:spPr>
              <a:xfrm>
                <a:off x="5027625" y="1894788"/>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React</a:t>
                </a:r>
                <a:endParaRPr sz="1600" b="1">
                  <a:solidFill>
                    <a:srgbClr val="595959"/>
                  </a:solidFill>
                </a:endParaRPr>
              </a:p>
            </p:txBody>
          </p:sp>
          <p:pic>
            <p:nvPicPr>
              <p:cNvPr id="641" name="Google Shape;641;p23"/>
              <p:cNvPicPr preferRelativeResize="0"/>
              <p:nvPr/>
            </p:nvPicPr>
            <p:blipFill>
              <a:blip r:embed="rId10">
                <a:alphaModFix/>
              </a:blip>
              <a:stretch>
                <a:fillRect/>
              </a:stretch>
            </p:blipFill>
            <p:spPr>
              <a:xfrm>
                <a:off x="4772875" y="1876075"/>
                <a:ext cx="246900" cy="220449"/>
              </a:xfrm>
              <a:prstGeom prst="rect">
                <a:avLst/>
              </a:prstGeom>
              <a:noFill/>
              <a:ln>
                <a:noFill/>
              </a:ln>
            </p:spPr>
          </p:pic>
        </p:grpSp>
        <p:grpSp>
          <p:nvGrpSpPr>
            <p:cNvPr id="642" name="Google Shape;642;p23"/>
            <p:cNvGrpSpPr/>
            <p:nvPr/>
          </p:nvGrpSpPr>
          <p:grpSpPr>
            <a:xfrm>
              <a:off x="4792088" y="2194688"/>
              <a:ext cx="940238" cy="219469"/>
              <a:chOff x="4792088" y="2118488"/>
              <a:chExt cx="940238" cy="219469"/>
            </a:xfrm>
          </p:grpSpPr>
          <p:sp>
            <p:nvSpPr>
              <p:cNvPr id="643" name="Google Shape;643;p23"/>
              <p:cNvSpPr txBox="1"/>
              <p:nvPr/>
            </p:nvSpPr>
            <p:spPr>
              <a:xfrm>
                <a:off x="5027625" y="2118488"/>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Angular</a:t>
                </a:r>
                <a:endParaRPr sz="1600" b="1">
                  <a:solidFill>
                    <a:srgbClr val="595959"/>
                  </a:solidFill>
                </a:endParaRPr>
              </a:p>
            </p:txBody>
          </p:sp>
          <p:pic>
            <p:nvPicPr>
              <p:cNvPr id="644" name="Google Shape;644;p23"/>
              <p:cNvPicPr preferRelativeResize="0"/>
              <p:nvPr/>
            </p:nvPicPr>
            <p:blipFill>
              <a:blip r:embed="rId11">
                <a:alphaModFix/>
              </a:blip>
              <a:stretch>
                <a:fillRect/>
              </a:stretch>
            </p:blipFill>
            <p:spPr>
              <a:xfrm>
                <a:off x="4792088" y="2118500"/>
                <a:ext cx="208483" cy="219456"/>
              </a:xfrm>
              <a:prstGeom prst="rect">
                <a:avLst/>
              </a:prstGeom>
              <a:noFill/>
              <a:ln>
                <a:noFill/>
              </a:ln>
            </p:spPr>
          </p:pic>
        </p:grpSp>
        <p:grpSp>
          <p:nvGrpSpPr>
            <p:cNvPr id="645" name="Google Shape;645;p23"/>
            <p:cNvGrpSpPr/>
            <p:nvPr/>
          </p:nvGrpSpPr>
          <p:grpSpPr>
            <a:xfrm>
              <a:off x="5782688" y="2167128"/>
              <a:ext cx="940237" cy="208475"/>
              <a:chOff x="4792088" y="2381338"/>
              <a:chExt cx="940237" cy="208475"/>
            </a:xfrm>
          </p:grpSpPr>
          <p:sp>
            <p:nvSpPr>
              <p:cNvPr id="646" name="Google Shape;646;p23"/>
              <p:cNvSpPr txBox="1"/>
              <p:nvPr/>
            </p:nvSpPr>
            <p:spPr>
              <a:xfrm>
                <a:off x="5027625" y="2395475"/>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Xcode</a:t>
                </a:r>
                <a:endParaRPr sz="1600" b="1">
                  <a:solidFill>
                    <a:srgbClr val="595959"/>
                  </a:solidFill>
                </a:endParaRPr>
              </a:p>
            </p:txBody>
          </p:sp>
          <p:pic>
            <p:nvPicPr>
              <p:cNvPr id="647" name="Google Shape;647;p23"/>
              <p:cNvPicPr preferRelativeResize="0"/>
              <p:nvPr/>
            </p:nvPicPr>
            <p:blipFill>
              <a:blip r:embed="rId12">
                <a:alphaModFix/>
              </a:blip>
              <a:stretch>
                <a:fillRect/>
              </a:stretch>
            </p:blipFill>
            <p:spPr>
              <a:xfrm>
                <a:off x="4792088" y="2381338"/>
                <a:ext cx="208475" cy="208475"/>
              </a:xfrm>
              <a:prstGeom prst="rect">
                <a:avLst/>
              </a:prstGeom>
              <a:noFill/>
              <a:ln>
                <a:noFill/>
              </a:ln>
            </p:spPr>
          </p:pic>
        </p:grpSp>
        <p:grpSp>
          <p:nvGrpSpPr>
            <p:cNvPr id="648" name="Google Shape;648;p23"/>
            <p:cNvGrpSpPr/>
            <p:nvPr/>
          </p:nvGrpSpPr>
          <p:grpSpPr>
            <a:xfrm>
              <a:off x="5020700" y="2480800"/>
              <a:ext cx="1426475" cy="225118"/>
              <a:chOff x="4792100" y="2633200"/>
              <a:chExt cx="1426475" cy="225118"/>
            </a:xfrm>
          </p:grpSpPr>
          <p:sp>
            <p:nvSpPr>
              <p:cNvPr id="649" name="Google Shape;649;p23"/>
              <p:cNvSpPr txBox="1"/>
              <p:nvPr/>
            </p:nvSpPr>
            <p:spPr>
              <a:xfrm>
                <a:off x="5003575" y="2637425"/>
                <a:ext cx="12150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Android Studio</a:t>
                </a:r>
                <a:endParaRPr sz="1600" b="1">
                  <a:solidFill>
                    <a:srgbClr val="595959"/>
                  </a:solidFill>
                </a:endParaRPr>
              </a:p>
            </p:txBody>
          </p:sp>
          <p:pic>
            <p:nvPicPr>
              <p:cNvPr id="650" name="Google Shape;650;p23"/>
              <p:cNvPicPr preferRelativeResize="0"/>
              <p:nvPr/>
            </p:nvPicPr>
            <p:blipFill>
              <a:blip r:embed="rId13">
                <a:alphaModFix/>
              </a:blip>
              <a:stretch>
                <a:fillRect/>
              </a:stretch>
            </p:blipFill>
            <p:spPr>
              <a:xfrm>
                <a:off x="4792100" y="2633200"/>
                <a:ext cx="208449" cy="225118"/>
              </a:xfrm>
              <a:prstGeom prst="rect">
                <a:avLst/>
              </a:prstGeom>
              <a:noFill/>
              <a:ln>
                <a:noFill/>
              </a:ln>
            </p:spPr>
          </p:pic>
        </p:grpSp>
        <p:grpSp>
          <p:nvGrpSpPr>
            <p:cNvPr id="651" name="Google Shape;651;p23"/>
            <p:cNvGrpSpPr/>
            <p:nvPr/>
          </p:nvGrpSpPr>
          <p:grpSpPr>
            <a:xfrm>
              <a:off x="5027424" y="2785400"/>
              <a:ext cx="1213026" cy="251100"/>
              <a:chOff x="4798824" y="3395000"/>
              <a:chExt cx="1213026" cy="251100"/>
            </a:xfrm>
          </p:grpSpPr>
          <p:sp>
            <p:nvSpPr>
              <p:cNvPr id="652" name="Google Shape;652;p23"/>
              <p:cNvSpPr txBox="1"/>
              <p:nvPr/>
            </p:nvSpPr>
            <p:spPr>
              <a:xfrm>
                <a:off x="5067450" y="3429750"/>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VS Code</a:t>
                </a:r>
                <a:endParaRPr sz="1600" b="1">
                  <a:solidFill>
                    <a:srgbClr val="595959"/>
                  </a:solidFill>
                </a:endParaRPr>
              </a:p>
            </p:txBody>
          </p:sp>
          <p:pic>
            <p:nvPicPr>
              <p:cNvPr id="653" name="Google Shape;653;p23"/>
              <p:cNvPicPr preferRelativeResize="0"/>
              <p:nvPr/>
            </p:nvPicPr>
            <p:blipFill>
              <a:blip r:embed="rId14">
                <a:alphaModFix/>
              </a:blip>
              <a:stretch>
                <a:fillRect/>
              </a:stretch>
            </p:blipFill>
            <p:spPr>
              <a:xfrm>
                <a:off x="4798824" y="3395000"/>
                <a:ext cx="254442" cy="251100"/>
              </a:xfrm>
              <a:prstGeom prst="rect">
                <a:avLst/>
              </a:prstGeom>
              <a:noFill/>
              <a:ln>
                <a:noFill/>
              </a:ln>
            </p:spPr>
          </p:pic>
        </p:grpSp>
        <p:grpSp>
          <p:nvGrpSpPr>
            <p:cNvPr id="654" name="Google Shape;654;p23"/>
            <p:cNvGrpSpPr/>
            <p:nvPr/>
          </p:nvGrpSpPr>
          <p:grpSpPr>
            <a:xfrm>
              <a:off x="5037375" y="3133475"/>
              <a:ext cx="1203075" cy="246888"/>
              <a:chOff x="4808775" y="3666875"/>
              <a:chExt cx="1203075" cy="246888"/>
            </a:xfrm>
          </p:grpSpPr>
          <p:sp>
            <p:nvSpPr>
              <p:cNvPr id="655" name="Google Shape;655;p23"/>
              <p:cNvSpPr txBox="1"/>
              <p:nvPr/>
            </p:nvSpPr>
            <p:spPr>
              <a:xfrm>
                <a:off x="5067450" y="3698825"/>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Jet Brains</a:t>
                </a:r>
                <a:endParaRPr sz="1600" b="1">
                  <a:solidFill>
                    <a:srgbClr val="595959"/>
                  </a:solidFill>
                </a:endParaRPr>
              </a:p>
            </p:txBody>
          </p:sp>
          <p:pic>
            <p:nvPicPr>
              <p:cNvPr id="656" name="Google Shape;656;p23"/>
              <p:cNvPicPr preferRelativeResize="0"/>
              <p:nvPr/>
            </p:nvPicPr>
            <p:blipFill>
              <a:blip r:embed="rId15">
                <a:alphaModFix/>
              </a:blip>
              <a:stretch>
                <a:fillRect/>
              </a:stretch>
            </p:blipFill>
            <p:spPr>
              <a:xfrm>
                <a:off x="4808775" y="3666875"/>
                <a:ext cx="234544" cy="246888"/>
              </a:xfrm>
              <a:prstGeom prst="rect">
                <a:avLst/>
              </a:prstGeom>
              <a:noFill/>
              <a:ln>
                <a:noFill/>
              </a:ln>
            </p:spPr>
          </p:pic>
        </p:grpSp>
        <p:sp>
          <p:nvSpPr>
            <p:cNvPr id="657" name="Google Shape;657;p23"/>
            <p:cNvSpPr/>
            <p:nvPr/>
          </p:nvSpPr>
          <p:spPr>
            <a:xfrm>
              <a:off x="4718300" y="1485000"/>
              <a:ext cx="1949400" cy="1995900"/>
            </a:xfrm>
            <a:prstGeom prst="rect">
              <a:avLst/>
            </a:prstGeom>
            <a:noFill/>
            <a:ln w="19050" cap="flat" cmpd="sng">
              <a:solidFill>
                <a:srgbClr val="F9CB9C"/>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658" name="Google Shape;658;p23"/>
          <p:cNvGrpSpPr/>
          <p:nvPr/>
        </p:nvGrpSpPr>
        <p:grpSpPr>
          <a:xfrm>
            <a:off x="1884199" y="2049254"/>
            <a:ext cx="4357091" cy="1760756"/>
            <a:chOff x="2022800" y="393950"/>
            <a:chExt cx="3267900" cy="1320600"/>
          </a:xfrm>
        </p:grpSpPr>
        <p:grpSp>
          <p:nvGrpSpPr>
            <p:cNvPr id="659" name="Google Shape;659;p23"/>
            <p:cNvGrpSpPr/>
            <p:nvPr/>
          </p:nvGrpSpPr>
          <p:grpSpPr>
            <a:xfrm>
              <a:off x="2105875" y="473600"/>
              <a:ext cx="1219250" cy="249900"/>
              <a:chOff x="2486875" y="1616600"/>
              <a:chExt cx="1219250" cy="249900"/>
            </a:xfrm>
          </p:grpSpPr>
          <p:pic>
            <p:nvPicPr>
              <p:cNvPr id="660" name="Google Shape;660;p23"/>
              <p:cNvPicPr preferRelativeResize="0"/>
              <p:nvPr/>
            </p:nvPicPr>
            <p:blipFill>
              <a:blip r:embed="rId16">
                <a:alphaModFix/>
              </a:blip>
              <a:stretch>
                <a:fillRect/>
              </a:stretch>
            </p:blipFill>
            <p:spPr>
              <a:xfrm>
                <a:off x="2486875" y="1616600"/>
                <a:ext cx="249900" cy="249900"/>
              </a:xfrm>
              <a:prstGeom prst="rect">
                <a:avLst/>
              </a:prstGeom>
              <a:noFill/>
              <a:ln>
                <a:noFill/>
              </a:ln>
            </p:spPr>
          </p:pic>
          <p:sp>
            <p:nvSpPr>
              <p:cNvPr id="661" name="Google Shape;661;p23"/>
              <p:cNvSpPr txBox="1"/>
              <p:nvPr/>
            </p:nvSpPr>
            <p:spPr>
              <a:xfrm>
                <a:off x="2783925" y="1649150"/>
                <a:ext cx="9222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TensorFlow</a:t>
                </a:r>
                <a:endParaRPr sz="1600" b="1">
                  <a:solidFill>
                    <a:srgbClr val="595959"/>
                  </a:solidFill>
                </a:endParaRPr>
              </a:p>
            </p:txBody>
          </p:sp>
        </p:grpSp>
        <p:grpSp>
          <p:nvGrpSpPr>
            <p:cNvPr id="662" name="Google Shape;662;p23"/>
            <p:cNvGrpSpPr/>
            <p:nvPr/>
          </p:nvGrpSpPr>
          <p:grpSpPr>
            <a:xfrm>
              <a:off x="3325075" y="458375"/>
              <a:ext cx="1001750" cy="251100"/>
              <a:chOff x="2486875" y="2058575"/>
              <a:chExt cx="1001750" cy="251100"/>
            </a:xfrm>
          </p:grpSpPr>
          <p:pic>
            <p:nvPicPr>
              <p:cNvPr id="663" name="Google Shape;663;p23"/>
              <p:cNvPicPr preferRelativeResize="0"/>
              <p:nvPr/>
            </p:nvPicPr>
            <p:blipFill>
              <a:blip r:embed="rId17">
                <a:alphaModFix/>
              </a:blip>
              <a:stretch>
                <a:fillRect/>
              </a:stretch>
            </p:blipFill>
            <p:spPr>
              <a:xfrm>
                <a:off x="2486875" y="2058575"/>
                <a:ext cx="251100" cy="251100"/>
              </a:xfrm>
              <a:prstGeom prst="rect">
                <a:avLst/>
              </a:prstGeom>
              <a:noFill/>
              <a:ln>
                <a:noFill/>
              </a:ln>
            </p:spPr>
          </p:pic>
          <p:sp>
            <p:nvSpPr>
              <p:cNvPr id="664" name="Google Shape;664;p23"/>
              <p:cNvSpPr txBox="1"/>
              <p:nvPr/>
            </p:nvSpPr>
            <p:spPr>
              <a:xfrm>
                <a:off x="2783925" y="2097175"/>
                <a:ext cx="7047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PyTorch</a:t>
                </a:r>
                <a:endParaRPr sz="1600" b="1">
                  <a:solidFill>
                    <a:srgbClr val="595959"/>
                  </a:solidFill>
                </a:endParaRPr>
              </a:p>
            </p:txBody>
          </p:sp>
        </p:grpSp>
        <p:grpSp>
          <p:nvGrpSpPr>
            <p:cNvPr id="665" name="Google Shape;665;p23"/>
            <p:cNvGrpSpPr/>
            <p:nvPr/>
          </p:nvGrpSpPr>
          <p:grpSpPr>
            <a:xfrm>
              <a:off x="4391876" y="455625"/>
              <a:ext cx="822499" cy="249900"/>
              <a:chOff x="2486876" y="2360625"/>
              <a:chExt cx="822499" cy="249900"/>
            </a:xfrm>
          </p:grpSpPr>
          <p:pic>
            <p:nvPicPr>
              <p:cNvPr id="666" name="Google Shape;666;p23"/>
              <p:cNvPicPr preferRelativeResize="0"/>
              <p:nvPr/>
            </p:nvPicPr>
            <p:blipFill>
              <a:blip r:embed="rId18">
                <a:alphaModFix/>
              </a:blip>
              <a:stretch>
                <a:fillRect/>
              </a:stretch>
            </p:blipFill>
            <p:spPr>
              <a:xfrm>
                <a:off x="2486876" y="2360625"/>
                <a:ext cx="293603" cy="249900"/>
              </a:xfrm>
              <a:prstGeom prst="rect">
                <a:avLst/>
              </a:prstGeom>
              <a:noFill/>
              <a:ln>
                <a:noFill/>
              </a:ln>
            </p:spPr>
          </p:pic>
          <p:sp>
            <p:nvSpPr>
              <p:cNvPr id="667" name="Google Shape;667;p23"/>
              <p:cNvSpPr txBox="1"/>
              <p:nvPr/>
            </p:nvSpPr>
            <p:spPr>
              <a:xfrm>
                <a:off x="2780475" y="2394075"/>
                <a:ext cx="5289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MXNet</a:t>
                </a:r>
                <a:endParaRPr sz="1600" b="1">
                  <a:solidFill>
                    <a:srgbClr val="595959"/>
                  </a:solidFill>
                </a:endParaRPr>
              </a:p>
            </p:txBody>
          </p:sp>
        </p:grpSp>
        <p:grpSp>
          <p:nvGrpSpPr>
            <p:cNvPr id="668" name="Google Shape;668;p23"/>
            <p:cNvGrpSpPr/>
            <p:nvPr/>
          </p:nvGrpSpPr>
          <p:grpSpPr>
            <a:xfrm>
              <a:off x="3771025" y="775925"/>
              <a:ext cx="1403700" cy="246888"/>
              <a:chOff x="2443850" y="3275850"/>
              <a:chExt cx="1403700" cy="246888"/>
            </a:xfrm>
          </p:grpSpPr>
          <p:sp>
            <p:nvSpPr>
              <p:cNvPr id="669" name="Google Shape;669;p23"/>
              <p:cNvSpPr txBox="1"/>
              <p:nvPr/>
            </p:nvSpPr>
            <p:spPr>
              <a:xfrm>
                <a:off x="2690750" y="3293675"/>
                <a:ext cx="11568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Google Colab</a:t>
                </a:r>
                <a:endParaRPr sz="1600" b="1">
                  <a:solidFill>
                    <a:srgbClr val="595959"/>
                  </a:solidFill>
                </a:endParaRPr>
              </a:p>
            </p:txBody>
          </p:sp>
          <p:pic>
            <p:nvPicPr>
              <p:cNvPr id="670" name="Google Shape;670;p23"/>
              <p:cNvPicPr preferRelativeResize="0"/>
              <p:nvPr/>
            </p:nvPicPr>
            <p:blipFill>
              <a:blip r:embed="rId19">
                <a:alphaModFix/>
              </a:blip>
              <a:stretch>
                <a:fillRect/>
              </a:stretch>
            </p:blipFill>
            <p:spPr>
              <a:xfrm>
                <a:off x="2443850" y="3275850"/>
                <a:ext cx="246888" cy="246888"/>
              </a:xfrm>
              <a:prstGeom prst="rect">
                <a:avLst/>
              </a:prstGeom>
              <a:noFill/>
              <a:ln>
                <a:noFill/>
              </a:ln>
            </p:spPr>
          </p:pic>
        </p:grpSp>
        <p:grpSp>
          <p:nvGrpSpPr>
            <p:cNvPr id="671" name="Google Shape;671;p23"/>
            <p:cNvGrpSpPr/>
            <p:nvPr/>
          </p:nvGrpSpPr>
          <p:grpSpPr>
            <a:xfrm>
              <a:off x="2163025" y="775925"/>
              <a:ext cx="1209947" cy="246888"/>
              <a:chOff x="2486875" y="3559500"/>
              <a:chExt cx="1209947" cy="246888"/>
            </a:xfrm>
          </p:grpSpPr>
          <p:sp>
            <p:nvSpPr>
              <p:cNvPr id="672" name="Google Shape;672;p23"/>
              <p:cNvSpPr txBox="1"/>
              <p:nvPr/>
            </p:nvSpPr>
            <p:spPr>
              <a:xfrm>
                <a:off x="2728722" y="3591450"/>
                <a:ext cx="9681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JupyterLab</a:t>
                </a:r>
                <a:endParaRPr sz="1600" b="1">
                  <a:solidFill>
                    <a:srgbClr val="595959"/>
                  </a:solidFill>
                </a:endParaRPr>
              </a:p>
            </p:txBody>
          </p:sp>
          <p:pic>
            <p:nvPicPr>
              <p:cNvPr id="673" name="Google Shape;673;p23"/>
              <p:cNvPicPr preferRelativeResize="0"/>
              <p:nvPr/>
            </p:nvPicPr>
            <p:blipFill>
              <a:blip r:embed="rId20">
                <a:alphaModFix/>
              </a:blip>
              <a:stretch>
                <a:fillRect/>
              </a:stretch>
            </p:blipFill>
            <p:spPr>
              <a:xfrm>
                <a:off x="2486875" y="3559500"/>
                <a:ext cx="197510" cy="246888"/>
              </a:xfrm>
              <a:prstGeom prst="rect">
                <a:avLst/>
              </a:prstGeom>
              <a:noFill/>
              <a:ln>
                <a:noFill/>
              </a:ln>
            </p:spPr>
          </p:pic>
        </p:grpSp>
        <p:grpSp>
          <p:nvGrpSpPr>
            <p:cNvPr id="674" name="Google Shape;674;p23"/>
            <p:cNvGrpSpPr/>
            <p:nvPr/>
          </p:nvGrpSpPr>
          <p:grpSpPr>
            <a:xfrm>
              <a:off x="2152031" y="1098975"/>
              <a:ext cx="1055866" cy="233172"/>
              <a:chOff x="2869375" y="3090900"/>
              <a:chExt cx="1407821" cy="310896"/>
            </a:xfrm>
          </p:grpSpPr>
          <p:pic>
            <p:nvPicPr>
              <p:cNvPr id="675" name="Google Shape;675;p23"/>
              <p:cNvPicPr preferRelativeResize="0"/>
              <p:nvPr/>
            </p:nvPicPr>
            <p:blipFill>
              <a:blip r:embed="rId21">
                <a:alphaModFix/>
              </a:blip>
              <a:stretch>
                <a:fillRect/>
              </a:stretch>
            </p:blipFill>
            <p:spPr>
              <a:xfrm>
                <a:off x="2869375" y="3090900"/>
                <a:ext cx="277975" cy="310896"/>
              </a:xfrm>
              <a:prstGeom prst="rect">
                <a:avLst/>
              </a:prstGeom>
              <a:noFill/>
              <a:ln>
                <a:noFill/>
              </a:ln>
            </p:spPr>
          </p:pic>
          <p:sp>
            <p:nvSpPr>
              <p:cNvPr id="676" name="Google Shape;676;p23"/>
              <p:cNvSpPr txBox="1"/>
              <p:nvPr/>
            </p:nvSpPr>
            <p:spPr>
              <a:xfrm>
                <a:off x="3206496" y="3107950"/>
                <a:ext cx="1070700" cy="2439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Deepnote</a:t>
                </a:r>
                <a:endParaRPr sz="1600" b="1">
                  <a:solidFill>
                    <a:srgbClr val="595959"/>
                  </a:solidFill>
                </a:endParaRPr>
              </a:p>
            </p:txBody>
          </p:sp>
        </p:grpSp>
        <p:grpSp>
          <p:nvGrpSpPr>
            <p:cNvPr id="677" name="Google Shape;677;p23"/>
            <p:cNvGrpSpPr/>
            <p:nvPr/>
          </p:nvGrpSpPr>
          <p:grpSpPr>
            <a:xfrm>
              <a:off x="3477463" y="1095850"/>
              <a:ext cx="1776787" cy="209855"/>
              <a:chOff x="2486875" y="2526850"/>
              <a:chExt cx="1776787" cy="209855"/>
            </a:xfrm>
          </p:grpSpPr>
          <p:sp>
            <p:nvSpPr>
              <p:cNvPr id="678" name="Google Shape;678;p23"/>
              <p:cNvSpPr txBox="1"/>
              <p:nvPr/>
            </p:nvSpPr>
            <p:spPr>
              <a:xfrm>
                <a:off x="2771762" y="2544175"/>
                <a:ext cx="14919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Google AI Platform</a:t>
                </a:r>
                <a:endParaRPr sz="1600" b="1">
                  <a:solidFill>
                    <a:srgbClr val="595959"/>
                  </a:solidFill>
                </a:endParaRPr>
              </a:p>
            </p:txBody>
          </p:sp>
          <p:pic>
            <p:nvPicPr>
              <p:cNvPr id="679" name="Google Shape;679;p23"/>
              <p:cNvPicPr preferRelativeResize="0"/>
              <p:nvPr/>
            </p:nvPicPr>
            <p:blipFill>
              <a:blip r:embed="rId22">
                <a:alphaModFix/>
              </a:blip>
              <a:stretch>
                <a:fillRect/>
              </a:stretch>
            </p:blipFill>
            <p:spPr>
              <a:xfrm>
                <a:off x="2486875" y="2526850"/>
                <a:ext cx="246888" cy="209855"/>
              </a:xfrm>
              <a:prstGeom prst="rect">
                <a:avLst/>
              </a:prstGeom>
              <a:noFill/>
              <a:ln>
                <a:noFill/>
              </a:ln>
            </p:spPr>
          </p:pic>
        </p:grpSp>
        <p:grpSp>
          <p:nvGrpSpPr>
            <p:cNvPr id="680" name="Google Shape;680;p23"/>
            <p:cNvGrpSpPr/>
            <p:nvPr/>
          </p:nvGrpSpPr>
          <p:grpSpPr>
            <a:xfrm>
              <a:off x="2182075" y="1367226"/>
              <a:ext cx="1851300" cy="246888"/>
              <a:chOff x="2486875" y="2891226"/>
              <a:chExt cx="1851300" cy="246888"/>
            </a:xfrm>
          </p:grpSpPr>
          <p:sp>
            <p:nvSpPr>
              <p:cNvPr id="681" name="Google Shape;681;p23"/>
              <p:cNvSpPr txBox="1"/>
              <p:nvPr/>
            </p:nvSpPr>
            <p:spPr>
              <a:xfrm>
                <a:off x="2733775" y="2921663"/>
                <a:ext cx="1604400" cy="183000"/>
              </a:xfrm>
              <a:prstGeom prst="rect">
                <a:avLst/>
              </a:prstGeom>
              <a:noFill/>
              <a:ln>
                <a:noFill/>
              </a:ln>
            </p:spPr>
            <p:txBody>
              <a:bodyPr spcFirstLastPara="1" wrap="square" lIns="60925" tIns="0" rIns="0" bIns="0" anchor="t" anchorCtr="0">
                <a:noAutofit/>
              </a:bodyPr>
              <a:lstStyle/>
              <a:p>
                <a:pPr marL="0" lvl="0" indent="0" algn="l" rtl="0">
                  <a:spcBef>
                    <a:spcPts val="0"/>
                  </a:spcBef>
                  <a:spcAft>
                    <a:spcPts val="0"/>
                  </a:spcAft>
                  <a:buNone/>
                </a:pPr>
                <a:r>
                  <a:rPr lang="en-US" sz="1600" b="1">
                    <a:solidFill>
                      <a:srgbClr val="595959"/>
                    </a:solidFill>
                  </a:rPr>
                  <a:t>Amazon Sagemaker</a:t>
                </a:r>
                <a:endParaRPr sz="1600" b="1">
                  <a:solidFill>
                    <a:srgbClr val="595959"/>
                  </a:solidFill>
                </a:endParaRPr>
              </a:p>
            </p:txBody>
          </p:sp>
          <p:pic>
            <p:nvPicPr>
              <p:cNvPr id="682" name="Google Shape;682;p23"/>
              <p:cNvPicPr preferRelativeResize="0"/>
              <p:nvPr/>
            </p:nvPicPr>
            <p:blipFill>
              <a:blip r:embed="rId23">
                <a:alphaModFix/>
              </a:blip>
              <a:stretch>
                <a:fillRect/>
              </a:stretch>
            </p:blipFill>
            <p:spPr>
              <a:xfrm>
                <a:off x="2486875" y="2891226"/>
                <a:ext cx="246888" cy="246888"/>
              </a:xfrm>
              <a:prstGeom prst="rect">
                <a:avLst/>
              </a:prstGeom>
              <a:noFill/>
              <a:ln>
                <a:noFill/>
              </a:ln>
            </p:spPr>
          </p:pic>
        </p:grpSp>
        <p:sp>
          <p:nvSpPr>
            <p:cNvPr id="683" name="Google Shape;683;p23"/>
            <p:cNvSpPr/>
            <p:nvPr/>
          </p:nvSpPr>
          <p:spPr>
            <a:xfrm>
              <a:off x="2022800" y="393950"/>
              <a:ext cx="3267900" cy="1320600"/>
            </a:xfrm>
            <a:prstGeom prst="rect">
              <a:avLst/>
            </a:prstGeom>
            <a:noFill/>
            <a:ln w="19050" cap="flat" cmpd="sng">
              <a:solidFill>
                <a:srgbClr val="B6D7A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684" name="Google Shape;684;p23"/>
          <p:cNvGrpSpPr/>
          <p:nvPr/>
        </p:nvGrpSpPr>
        <p:grpSpPr>
          <a:xfrm>
            <a:off x="3618553" y="4136497"/>
            <a:ext cx="2170112" cy="334792"/>
            <a:chOff x="1276250" y="3911225"/>
            <a:chExt cx="1627625" cy="251100"/>
          </a:xfrm>
        </p:grpSpPr>
        <p:sp>
          <p:nvSpPr>
            <p:cNvPr id="685" name="Google Shape;685;p23"/>
            <p:cNvSpPr txBox="1"/>
            <p:nvPr/>
          </p:nvSpPr>
          <p:spPr>
            <a:xfrm>
              <a:off x="1564075" y="3945275"/>
              <a:ext cx="13398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Weights &amp; Biases</a:t>
              </a:r>
              <a:endParaRPr sz="1600" b="1">
                <a:solidFill>
                  <a:srgbClr val="595959"/>
                </a:solidFill>
              </a:endParaRPr>
            </a:p>
          </p:txBody>
        </p:sp>
        <p:pic>
          <p:nvPicPr>
            <p:cNvPr id="686" name="Google Shape;686;p23"/>
            <p:cNvPicPr preferRelativeResize="0"/>
            <p:nvPr/>
          </p:nvPicPr>
          <p:blipFill>
            <a:blip r:embed="rId24">
              <a:alphaModFix/>
            </a:blip>
            <a:stretch>
              <a:fillRect/>
            </a:stretch>
          </p:blipFill>
          <p:spPr>
            <a:xfrm>
              <a:off x="1276250" y="3911225"/>
              <a:ext cx="251100" cy="251100"/>
            </a:xfrm>
            <a:prstGeom prst="rect">
              <a:avLst/>
            </a:prstGeom>
            <a:noFill/>
            <a:ln>
              <a:noFill/>
            </a:ln>
          </p:spPr>
        </p:pic>
      </p:grpSp>
      <p:pic>
        <p:nvPicPr>
          <p:cNvPr id="687" name="Google Shape;687;p23"/>
          <p:cNvPicPr preferRelativeResize="0"/>
          <p:nvPr/>
        </p:nvPicPr>
        <p:blipFill>
          <a:blip r:embed="rId25">
            <a:alphaModFix/>
          </a:blip>
          <a:stretch>
            <a:fillRect/>
          </a:stretch>
        </p:blipFill>
        <p:spPr>
          <a:xfrm>
            <a:off x="2091958" y="3978467"/>
            <a:ext cx="1290927" cy="691583"/>
          </a:xfrm>
          <a:prstGeom prst="rect">
            <a:avLst/>
          </a:prstGeom>
          <a:noFill/>
          <a:ln>
            <a:noFill/>
          </a:ln>
        </p:spPr>
      </p:pic>
      <p:grpSp>
        <p:nvGrpSpPr>
          <p:cNvPr id="688" name="Google Shape;688;p23"/>
          <p:cNvGrpSpPr/>
          <p:nvPr/>
        </p:nvGrpSpPr>
        <p:grpSpPr>
          <a:xfrm>
            <a:off x="2195176" y="4636784"/>
            <a:ext cx="1599339" cy="285294"/>
            <a:chOff x="1646440" y="2944275"/>
            <a:chExt cx="1199535" cy="213976"/>
          </a:xfrm>
        </p:grpSpPr>
        <p:sp>
          <p:nvSpPr>
            <p:cNvPr id="689" name="Google Shape;689;p23"/>
            <p:cNvSpPr txBox="1"/>
            <p:nvPr/>
          </p:nvSpPr>
          <p:spPr>
            <a:xfrm>
              <a:off x="1901575" y="2952738"/>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Kubeflow</a:t>
              </a:r>
              <a:endParaRPr sz="1600" b="1">
                <a:solidFill>
                  <a:srgbClr val="595959"/>
                </a:solidFill>
              </a:endParaRPr>
            </a:p>
          </p:txBody>
        </p:sp>
        <p:pic>
          <p:nvPicPr>
            <p:cNvPr id="690" name="Google Shape;690;p23"/>
            <p:cNvPicPr preferRelativeResize="0"/>
            <p:nvPr/>
          </p:nvPicPr>
          <p:blipFill>
            <a:blip r:embed="rId26">
              <a:alphaModFix/>
            </a:blip>
            <a:stretch>
              <a:fillRect/>
            </a:stretch>
          </p:blipFill>
          <p:spPr>
            <a:xfrm>
              <a:off x="1646440" y="2944275"/>
              <a:ext cx="217066" cy="213976"/>
            </a:xfrm>
            <a:prstGeom prst="rect">
              <a:avLst/>
            </a:prstGeom>
            <a:noFill/>
            <a:ln>
              <a:noFill/>
            </a:ln>
          </p:spPr>
        </p:pic>
      </p:grpSp>
      <p:grpSp>
        <p:nvGrpSpPr>
          <p:cNvPr id="691" name="Google Shape;691;p23"/>
          <p:cNvGrpSpPr/>
          <p:nvPr/>
        </p:nvGrpSpPr>
        <p:grpSpPr>
          <a:xfrm>
            <a:off x="3829415" y="4649917"/>
            <a:ext cx="1588360" cy="329176"/>
            <a:chOff x="2872150" y="2954125"/>
            <a:chExt cx="1191300" cy="246888"/>
          </a:xfrm>
        </p:grpSpPr>
        <p:sp>
          <p:nvSpPr>
            <p:cNvPr id="692" name="Google Shape;692;p23"/>
            <p:cNvSpPr txBox="1"/>
            <p:nvPr/>
          </p:nvSpPr>
          <p:spPr>
            <a:xfrm>
              <a:off x="3119050" y="2970413"/>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Neptune.ai</a:t>
              </a:r>
              <a:endParaRPr sz="1600" b="1">
                <a:solidFill>
                  <a:srgbClr val="595959"/>
                </a:solidFill>
              </a:endParaRPr>
            </a:p>
          </p:txBody>
        </p:sp>
        <p:pic>
          <p:nvPicPr>
            <p:cNvPr id="693" name="Google Shape;693;p23"/>
            <p:cNvPicPr preferRelativeResize="0"/>
            <p:nvPr/>
          </p:nvPicPr>
          <p:blipFill>
            <a:blip r:embed="rId27">
              <a:alphaModFix/>
            </a:blip>
            <a:stretch>
              <a:fillRect/>
            </a:stretch>
          </p:blipFill>
          <p:spPr>
            <a:xfrm>
              <a:off x="2872150" y="2954125"/>
              <a:ext cx="246888" cy="246888"/>
            </a:xfrm>
            <a:prstGeom prst="rect">
              <a:avLst/>
            </a:prstGeom>
            <a:noFill/>
            <a:ln>
              <a:noFill/>
            </a:ln>
          </p:spPr>
        </p:pic>
      </p:grpSp>
      <p:grpSp>
        <p:nvGrpSpPr>
          <p:cNvPr id="694" name="Google Shape;694;p23"/>
          <p:cNvGrpSpPr/>
          <p:nvPr/>
        </p:nvGrpSpPr>
        <p:grpSpPr>
          <a:xfrm>
            <a:off x="3724351" y="5183138"/>
            <a:ext cx="2046115" cy="334792"/>
            <a:chOff x="2336150" y="3411200"/>
            <a:chExt cx="1534625" cy="251100"/>
          </a:xfrm>
        </p:grpSpPr>
        <p:sp>
          <p:nvSpPr>
            <p:cNvPr id="695" name="Google Shape;695;p23"/>
            <p:cNvSpPr txBox="1"/>
            <p:nvPr/>
          </p:nvSpPr>
          <p:spPr>
            <a:xfrm>
              <a:off x="2587375" y="3426125"/>
              <a:ext cx="1283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Determined.ai</a:t>
              </a:r>
              <a:endParaRPr sz="1600" b="1">
                <a:solidFill>
                  <a:srgbClr val="595959"/>
                </a:solidFill>
              </a:endParaRPr>
            </a:p>
          </p:txBody>
        </p:sp>
        <p:pic>
          <p:nvPicPr>
            <p:cNvPr id="696" name="Google Shape;696;p23"/>
            <p:cNvPicPr preferRelativeResize="0"/>
            <p:nvPr/>
          </p:nvPicPr>
          <p:blipFill>
            <a:blip r:embed="rId28">
              <a:alphaModFix/>
            </a:blip>
            <a:stretch>
              <a:fillRect/>
            </a:stretch>
          </p:blipFill>
          <p:spPr>
            <a:xfrm>
              <a:off x="2336150" y="3411200"/>
              <a:ext cx="251100" cy="251100"/>
            </a:xfrm>
            <a:prstGeom prst="rect">
              <a:avLst/>
            </a:prstGeom>
            <a:noFill/>
            <a:ln>
              <a:noFill/>
            </a:ln>
          </p:spPr>
        </p:pic>
      </p:grpSp>
      <p:grpSp>
        <p:nvGrpSpPr>
          <p:cNvPr id="697" name="Google Shape;697;p23"/>
          <p:cNvGrpSpPr/>
          <p:nvPr/>
        </p:nvGrpSpPr>
        <p:grpSpPr>
          <a:xfrm>
            <a:off x="2172756" y="5182054"/>
            <a:ext cx="1283568" cy="286566"/>
            <a:chOff x="1172425" y="3410388"/>
            <a:chExt cx="962700" cy="214930"/>
          </a:xfrm>
        </p:grpSpPr>
        <p:sp>
          <p:nvSpPr>
            <p:cNvPr id="698" name="Google Shape;698;p23"/>
            <p:cNvSpPr txBox="1"/>
            <p:nvPr/>
          </p:nvSpPr>
          <p:spPr>
            <a:xfrm>
              <a:off x="1424725" y="3434000"/>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H2O.ai</a:t>
              </a:r>
              <a:endParaRPr sz="1600" b="1">
                <a:solidFill>
                  <a:srgbClr val="595959"/>
                </a:solidFill>
              </a:endParaRPr>
            </a:p>
          </p:txBody>
        </p:sp>
        <p:pic>
          <p:nvPicPr>
            <p:cNvPr id="699" name="Google Shape;699;p23"/>
            <p:cNvPicPr preferRelativeResize="0"/>
            <p:nvPr/>
          </p:nvPicPr>
          <p:blipFill>
            <a:blip r:embed="rId29">
              <a:alphaModFix/>
            </a:blip>
            <a:stretch>
              <a:fillRect/>
            </a:stretch>
          </p:blipFill>
          <p:spPr>
            <a:xfrm>
              <a:off x="1172425" y="3410388"/>
              <a:ext cx="217050" cy="214930"/>
            </a:xfrm>
            <a:prstGeom prst="rect">
              <a:avLst/>
            </a:prstGeom>
            <a:noFill/>
            <a:ln>
              <a:noFill/>
            </a:ln>
          </p:spPr>
        </p:pic>
      </p:grpSp>
      <p:grpSp>
        <p:nvGrpSpPr>
          <p:cNvPr id="700" name="Google Shape;700;p23"/>
          <p:cNvGrpSpPr/>
          <p:nvPr/>
        </p:nvGrpSpPr>
        <p:grpSpPr>
          <a:xfrm>
            <a:off x="9357625" y="1930150"/>
            <a:ext cx="2522337" cy="2185945"/>
            <a:chOff x="7018394" y="1447649"/>
            <a:chExt cx="1891800" cy="1639500"/>
          </a:xfrm>
        </p:grpSpPr>
        <p:grpSp>
          <p:nvGrpSpPr>
            <p:cNvPr id="701" name="Google Shape;701;p23"/>
            <p:cNvGrpSpPr/>
            <p:nvPr/>
          </p:nvGrpSpPr>
          <p:grpSpPr>
            <a:xfrm>
              <a:off x="7379025" y="1832450"/>
              <a:ext cx="1228150" cy="209850"/>
              <a:chOff x="7607625" y="1984850"/>
              <a:chExt cx="1228150" cy="209850"/>
            </a:xfrm>
          </p:grpSpPr>
          <p:sp>
            <p:nvSpPr>
              <p:cNvPr id="702" name="Google Shape;702;p23"/>
              <p:cNvSpPr txBox="1"/>
              <p:nvPr/>
            </p:nvSpPr>
            <p:spPr>
              <a:xfrm>
                <a:off x="7824475" y="1998713"/>
                <a:ext cx="10113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Kubernetes</a:t>
                </a:r>
                <a:endParaRPr sz="1600" b="1">
                  <a:solidFill>
                    <a:srgbClr val="595959"/>
                  </a:solidFill>
                </a:endParaRPr>
              </a:p>
            </p:txBody>
          </p:sp>
          <p:pic>
            <p:nvPicPr>
              <p:cNvPr id="703" name="Google Shape;703;p23"/>
              <p:cNvPicPr preferRelativeResize="0"/>
              <p:nvPr/>
            </p:nvPicPr>
            <p:blipFill>
              <a:blip r:embed="rId30">
                <a:alphaModFix/>
              </a:blip>
              <a:stretch>
                <a:fillRect/>
              </a:stretch>
            </p:blipFill>
            <p:spPr>
              <a:xfrm>
                <a:off x="7607625" y="1984850"/>
                <a:ext cx="216845" cy="209850"/>
              </a:xfrm>
              <a:prstGeom prst="rect">
                <a:avLst/>
              </a:prstGeom>
              <a:noFill/>
              <a:ln>
                <a:noFill/>
              </a:ln>
            </p:spPr>
          </p:pic>
        </p:grpSp>
        <p:grpSp>
          <p:nvGrpSpPr>
            <p:cNvPr id="704" name="Google Shape;704;p23"/>
            <p:cNvGrpSpPr/>
            <p:nvPr/>
          </p:nvGrpSpPr>
          <p:grpSpPr>
            <a:xfrm>
              <a:off x="7150425" y="2134500"/>
              <a:ext cx="867850" cy="293040"/>
              <a:chOff x="7607625" y="2286900"/>
              <a:chExt cx="867850" cy="293040"/>
            </a:xfrm>
          </p:grpSpPr>
          <p:sp>
            <p:nvSpPr>
              <p:cNvPr id="705" name="Google Shape;705;p23"/>
              <p:cNvSpPr txBox="1"/>
              <p:nvPr/>
            </p:nvSpPr>
            <p:spPr>
              <a:xfrm>
                <a:off x="7824475" y="2326800"/>
                <a:ext cx="6510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Jenkins</a:t>
                </a:r>
                <a:endParaRPr sz="1600" b="1">
                  <a:solidFill>
                    <a:srgbClr val="595959"/>
                  </a:solidFill>
                </a:endParaRPr>
              </a:p>
            </p:txBody>
          </p:sp>
          <p:pic>
            <p:nvPicPr>
              <p:cNvPr id="706" name="Google Shape;706;p23"/>
              <p:cNvPicPr preferRelativeResize="0"/>
              <p:nvPr/>
            </p:nvPicPr>
            <p:blipFill>
              <a:blip r:embed="rId31">
                <a:alphaModFix/>
              </a:blip>
              <a:stretch>
                <a:fillRect/>
              </a:stretch>
            </p:blipFill>
            <p:spPr>
              <a:xfrm>
                <a:off x="7607625" y="2286900"/>
                <a:ext cx="216850" cy="293040"/>
              </a:xfrm>
              <a:prstGeom prst="rect">
                <a:avLst/>
              </a:prstGeom>
              <a:noFill/>
              <a:ln>
                <a:noFill/>
              </a:ln>
            </p:spPr>
          </p:pic>
        </p:grpSp>
        <p:grpSp>
          <p:nvGrpSpPr>
            <p:cNvPr id="707" name="Google Shape;707;p23"/>
            <p:cNvGrpSpPr/>
            <p:nvPr/>
          </p:nvGrpSpPr>
          <p:grpSpPr>
            <a:xfrm>
              <a:off x="8064825" y="2148840"/>
              <a:ext cx="845350" cy="213990"/>
              <a:chOff x="7607625" y="2672145"/>
              <a:chExt cx="845350" cy="213990"/>
            </a:xfrm>
          </p:grpSpPr>
          <p:sp>
            <p:nvSpPr>
              <p:cNvPr id="708" name="Google Shape;708;p23"/>
              <p:cNvSpPr txBox="1"/>
              <p:nvPr/>
            </p:nvSpPr>
            <p:spPr>
              <a:xfrm>
                <a:off x="7824475" y="2685125"/>
                <a:ext cx="6285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Ansible</a:t>
                </a:r>
                <a:endParaRPr sz="1600" b="1">
                  <a:solidFill>
                    <a:srgbClr val="595959"/>
                  </a:solidFill>
                </a:endParaRPr>
              </a:p>
            </p:txBody>
          </p:sp>
          <p:pic>
            <p:nvPicPr>
              <p:cNvPr id="709" name="Google Shape;709;p23"/>
              <p:cNvPicPr preferRelativeResize="0"/>
              <p:nvPr/>
            </p:nvPicPr>
            <p:blipFill>
              <a:blip r:embed="rId32">
                <a:alphaModFix/>
              </a:blip>
              <a:stretch>
                <a:fillRect/>
              </a:stretch>
            </p:blipFill>
            <p:spPr>
              <a:xfrm>
                <a:off x="7607625" y="2672145"/>
                <a:ext cx="216850" cy="213990"/>
              </a:xfrm>
              <a:prstGeom prst="rect">
                <a:avLst/>
              </a:prstGeom>
              <a:noFill/>
              <a:ln>
                <a:noFill/>
              </a:ln>
            </p:spPr>
          </p:pic>
        </p:grpSp>
        <p:grpSp>
          <p:nvGrpSpPr>
            <p:cNvPr id="710" name="Google Shape;710;p23"/>
            <p:cNvGrpSpPr/>
            <p:nvPr/>
          </p:nvGrpSpPr>
          <p:grpSpPr>
            <a:xfrm>
              <a:off x="7110713" y="1500950"/>
              <a:ext cx="803763" cy="246900"/>
              <a:chOff x="7796513" y="1424750"/>
              <a:chExt cx="803763" cy="246900"/>
            </a:xfrm>
          </p:grpSpPr>
          <p:sp>
            <p:nvSpPr>
              <p:cNvPr id="711" name="Google Shape;711;p23"/>
              <p:cNvSpPr txBox="1"/>
              <p:nvPr/>
            </p:nvSpPr>
            <p:spPr>
              <a:xfrm>
                <a:off x="8131075" y="1438725"/>
                <a:ext cx="4692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GCP</a:t>
                </a:r>
                <a:endParaRPr sz="1600" b="1">
                  <a:solidFill>
                    <a:srgbClr val="595959"/>
                  </a:solidFill>
                </a:endParaRPr>
              </a:p>
            </p:txBody>
          </p:sp>
          <p:pic>
            <p:nvPicPr>
              <p:cNvPr id="712" name="Google Shape;712;p23"/>
              <p:cNvPicPr preferRelativeResize="0"/>
              <p:nvPr/>
            </p:nvPicPr>
            <p:blipFill>
              <a:blip r:embed="rId33">
                <a:alphaModFix/>
              </a:blip>
              <a:stretch>
                <a:fillRect/>
              </a:stretch>
            </p:blipFill>
            <p:spPr>
              <a:xfrm>
                <a:off x="7796513" y="1424750"/>
                <a:ext cx="302874" cy="246900"/>
              </a:xfrm>
              <a:prstGeom prst="rect">
                <a:avLst/>
              </a:prstGeom>
              <a:noFill/>
              <a:ln>
                <a:noFill/>
              </a:ln>
            </p:spPr>
          </p:pic>
        </p:grpSp>
        <p:grpSp>
          <p:nvGrpSpPr>
            <p:cNvPr id="713" name="Google Shape;713;p23"/>
            <p:cNvGrpSpPr/>
            <p:nvPr/>
          </p:nvGrpSpPr>
          <p:grpSpPr>
            <a:xfrm>
              <a:off x="8059500" y="1511808"/>
              <a:ext cx="802975" cy="226184"/>
              <a:chOff x="7830900" y="1711800"/>
              <a:chExt cx="802975" cy="226184"/>
            </a:xfrm>
          </p:grpSpPr>
          <p:sp>
            <p:nvSpPr>
              <p:cNvPr id="714" name="Google Shape;714;p23"/>
              <p:cNvSpPr txBox="1"/>
              <p:nvPr/>
            </p:nvSpPr>
            <p:spPr>
              <a:xfrm>
                <a:off x="8131075" y="1711800"/>
                <a:ext cx="5028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AWS</a:t>
                </a:r>
                <a:endParaRPr sz="1600" b="1">
                  <a:solidFill>
                    <a:srgbClr val="595959"/>
                  </a:solidFill>
                </a:endParaRPr>
              </a:p>
            </p:txBody>
          </p:sp>
          <p:pic>
            <p:nvPicPr>
              <p:cNvPr id="715" name="Google Shape;715;p23"/>
              <p:cNvPicPr preferRelativeResize="0"/>
              <p:nvPr/>
            </p:nvPicPr>
            <p:blipFill>
              <a:blip r:embed="rId34">
                <a:alphaModFix/>
              </a:blip>
              <a:stretch>
                <a:fillRect/>
              </a:stretch>
            </p:blipFill>
            <p:spPr>
              <a:xfrm>
                <a:off x="7830900" y="1718534"/>
                <a:ext cx="234090" cy="219450"/>
              </a:xfrm>
              <a:prstGeom prst="rect">
                <a:avLst/>
              </a:prstGeom>
              <a:noFill/>
              <a:ln>
                <a:noFill/>
              </a:ln>
            </p:spPr>
          </p:pic>
        </p:grpSp>
        <p:sp>
          <p:nvSpPr>
            <p:cNvPr id="716" name="Google Shape;716;p23"/>
            <p:cNvSpPr/>
            <p:nvPr/>
          </p:nvSpPr>
          <p:spPr>
            <a:xfrm>
              <a:off x="7018394" y="1447649"/>
              <a:ext cx="1891800" cy="1639500"/>
            </a:xfrm>
            <a:prstGeom prst="rect">
              <a:avLst/>
            </a:prstGeom>
            <a:noFill/>
            <a:ln w="19050" cap="flat" cmpd="sng">
              <a:solidFill>
                <a:srgbClr val="EA999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717" name="Google Shape;717;p23"/>
          <p:cNvGrpSpPr/>
          <p:nvPr/>
        </p:nvGrpSpPr>
        <p:grpSpPr>
          <a:xfrm>
            <a:off x="9411598" y="4809854"/>
            <a:ext cx="2495138" cy="571586"/>
            <a:chOff x="2486875" y="2921675"/>
            <a:chExt cx="1871400" cy="428700"/>
          </a:xfrm>
        </p:grpSpPr>
        <p:sp>
          <p:nvSpPr>
            <p:cNvPr id="718" name="Google Shape;718;p23"/>
            <p:cNvSpPr txBox="1"/>
            <p:nvPr/>
          </p:nvSpPr>
          <p:spPr>
            <a:xfrm>
              <a:off x="2733775" y="2921675"/>
              <a:ext cx="1624500" cy="428700"/>
            </a:xfrm>
            <a:prstGeom prst="rect">
              <a:avLst/>
            </a:prstGeom>
            <a:noFill/>
            <a:ln>
              <a:noFill/>
            </a:ln>
          </p:spPr>
          <p:txBody>
            <a:bodyPr spcFirstLastPara="1" wrap="square" lIns="60925" tIns="0" rIns="0" bIns="0" anchor="t" anchorCtr="0">
              <a:noAutofit/>
            </a:bodyPr>
            <a:lstStyle/>
            <a:p>
              <a:pPr marL="0" lvl="0" indent="0" algn="l" rtl="0">
                <a:spcBef>
                  <a:spcPts val="0"/>
                </a:spcBef>
                <a:spcAft>
                  <a:spcPts val="0"/>
                </a:spcAft>
                <a:buNone/>
              </a:pPr>
              <a:r>
                <a:rPr lang="en-US" sz="1600" b="1">
                  <a:solidFill>
                    <a:srgbClr val="595959"/>
                  </a:solidFill>
                </a:rPr>
                <a:t>Amazon Sagemaker </a:t>
              </a:r>
              <a:endParaRPr sz="1600" b="1">
                <a:solidFill>
                  <a:srgbClr val="595959"/>
                </a:solidFill>
              </a:endParaRPr>
            </a:p>
            <a:p>
              <a:pPr marL="0" lvl="0" indent="0" algn="l" rtl="0">
                <a:spcBef>
                  <a:spcPts val="0"/>
                </a:spcBef>
                <a:spcAft>
                  <a:spcPts val="0"/>
                </a:spcAft>
                <a:buNone/>
              </a:pPr>
              <a:r>
                <a:rPr lang="en-US" sz="1600" b="1">
                  <a:solidFill>
                    <a:srgbClr val="595959"/>
                  </a:solidFill>
                </a:rPr>
                <a:t>Hosting</a:t>
              </a:r>
              <a:endParaRPr sz="1600" b="1">
                <a:solidFill>
                  <a:srgbClr val="595959"/>
                </a:solidFill>
              </a:endParaRPr>
            </a:p>
          </p:txBody>
        </p:sp>
        <p:pic>
          <p:nvPicPr>
            <p:cNvPr id="719" name="Google Shape;719;p23"/>
            <p:cNvPicPr preferRelativeResize="0"/>
            <p:nvPr/>
          </p:nvPicPr>
          <p:blipFill>
            <a:blip r:embed="rId23">
              <a:alphaModFix/>
            </a:blip>
            <a:stretch>
              <a:fillRect/>
            </a:stretch>
          </p:blipFill>
          <p:spPr>
            <a:xfrm>
              <a:off x="2486875" y="2967426"/>
              <a:ext cx="246888" cy="246888"/>
            </a:xfrm>
            <a:prstGeom prst="rect">
              <a:avLst/>
            </a:prstGeom>
            <a:noFill/>
            <a:ln>
              <a:noFill/>
            </a:ln>
          </p:spPr>
        </p:pic>
      </p:grpSp>
      <p:grpSp>
        <p:nvGrpSpPr>
          <p:cNvPr id="720" name="Google Shape;720;p23"/>
          <p:cNvGrpSpPr/>
          <p:nvPr/>
        </p:nvGrpSpPr>
        <p:grpSpPr>
          <a:xfrm>
            <a:off x="9365366" y="4387987"/>
            <a:ext cx="2442806" cy="333192"/>
            <a:chOff x="2486875" y="1616600"/>
            <a:chExt cx="1832150" cy="249900"/>
          </a:xfrm>
        </p:grpSpPr>
        <p:pic>
          <p:nvPicPr>
            <p:cNvPr id="721" name="Google Shape;721;p23"/>
            <p:cNvPicPr preferRelativeResize="0"/>
            <p:nvPr/>
          </p:nvPicPr>
          <p:blipFill>
            <a:blip r:embed="rId16">
              <a:alphaModFix/>
            </a:blip>
            <a:stretch>
              <a:fillRect/>
            </a:stretch>
          </p:blipFill>
          <p:spPr>
            <a:xfrm>
              <a:off x="2486875" y="1616600"/>
              <a:ext cx="249900" cy="249900"/>
            </a:xfrm>
            <a:prstGeom prst="rect">
              <a:avLst/>
            </a:prstGeom>
            <a:noFill/>
            <a:ln>
              <a:noFill/>
            </a:ln>
          </p:spPr>
        </p:pic>
        <p:sp>
          <p:nvSpPr>
            <p:cNvPr id="722" name="Google Shape;722;p23"/>
            <p:cNvSpPr txBox="1"/>
            <p:nvPr/>
          </p:nvSpPr>
          <p:spPr>
            <a:xfrm>
              <a:off x="2783925" y="1649150"/>
              <a:ext cx="15351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TensorFlow Serving</a:t>
              </a:r>
              <a:endParaRPr sz="1600" b="1">
                <a:solidFill>
                  <a:srgbClr val="595959"/>
                </a:solidFill>
              </a:endParaRPr>
            </a:p>
          </p:txBody>
        </p:sp>
      </p:grpSp>
      <p:grpSp>
        <p:nvGrpSpPr>
          <p:cNvPr id="723" name="Google Shape;723;p23"/>
          <p:cNvGrpSpPr/>
          <p:nvPr/>
        </p:nvGrpSpPr>
        <p:grpSpPr>
          <a:xfrm>
            <a:off x="9481075" y="5336458"/>
            <a:ext cx="1642047" cy="300160"/>
            <a:chOff x="7187184" y="4040540"/>
            <a:chExt cx="1231566" cy="225125"/>
          </a:xfrm>
        </p:grpSpPr>
        <p:pic>
          <p:nvPicPr>
            <p:cNvPr id="724" name="Google Shape;724;p23"/>
            <p:cNvPicPr preferRelativeResize="0"/>
            <p:nvPr/>
          </p:nvPicPr>
          <p:blipFill>
            <a:blip r:embed="rId35">
              <a:alphaModFix/>
            </a:blip>
            <a:stretch>
              <a:fillRect/>
            </a:stretch>
          </p:blipFill>
          <p:spPr>
            <a:xfrm>
              <a:off x="7187184" y="4040540"/>
              <a:ext cx="223571" cy="225125"/>
            </a:xfrm>
            <a:prstGeom prst="rect">
              <a:avLst/>
            </a:prstGeom>
            <a:noFill/>
            <a:ln>
              <a:noFill/>
            </a:ln>
          </p:spPr>
        </p:pic>
        <p:sp>
          <p:nvSpPr>
            <p:cNvPr id="725" name="Google Shape;725;p23"/>
            <p:cNvSpPr txBox="1"/>
            <p:nvPr/>
          </p:nvSpPr>
          <p:spPr>
            <a:xfrm>
              <a:off x="7379550" y="4061600"/>
              <a:ext cx="1039200" cy="183000"/>
            </a:xfrm>
            <a:prstGeom prst="rect">
              <a:avLst/>
            </a:prstGeom>
            <a:noFill/>
            <a:ln>
              <a:noFill/>
            </a:ln>
          </p:spPr>
          <p:txBody>
            <a:bodyPr spcFirstLastPara="1" wrap="square" lIns="60925" tIns="0" rIns="0" bIns="0" anchor="t" anchorCtr="0">
              <a:noAutofit/>
            </a:bodyPr>
            <a:lstStyle/>
            <a:p>
              <a:pPr marL="0" lvl="0" indent="0" algn="l" rtl="0">
                <a:spcBef>
                  <a:spcPts val="0"/>
                </a:spcBef>
                <a:spcAft>
                  <a:spcPts val="0"/>
                </a:spcAft>
                <a:buNone/>
              </a:pPr>
              <a:r>
                <a:rPr lang="en-US" sz="1600" b="1">
                  <a:solidFill>
                    <a:srgbClr val="595959"/>
                  </a:solidFill>
                </a:rPr>
                <a:t>DataRobot</a:t>
              </a:r>
              <a:endParaRPr sz="1600" b="1">
                <a:solidFill>
                  <a:srgbClr val="595959"/>
                </a:solidFill>
              </a:endParaRPr>
            </a:p>
          </p:txBody>
        </p:sp>
      </p:grpSp>
      <p:sp>
        <p:nvSpPr>
          <p:cNvPr id="726" name="Google Shape;726;p23"/>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grpSp>
        <p:nvGrpSpPr>
          <p:cNvPr id="727" name="Google Shape;727;p23"/>
          <p:cNvGrpSpPr/>
          <p:nvPr/>
        </p:nvGrpSpPr>
        <p:grpSpPr>
          <a:xfrm>
            <a:off x="9494225" y="3265500"/>
            <a:ext cx="2127184" cy="365100"/>
            <a:chOff x="6674825" y="4865700"/>
            <a:chExt cx="2127184" cy="365100"/>
          </a:xfrm>
        </p:grpSpPr>
        <p:pic>
          <p:nvPicPr>
            <p:cNvPr id="728" name="Google Shape;728;p23"/>
            <p:cNvPicPr preferRelativeResize="0"/>
            <p:nvPr/>
          </p:nvPicPr>
          <p:blipFill>
            <a:blip r:embed="rId36">
              <a:alphaModFix/>
            </a:blip>
            <a:stretch>
              <a:fillRect/>
            </a:stretch>
          </p:blipFill>
          <p:spPr>
            <a:xfrm>
              <a:off x="6674825" y="4865700"/>
              <a:ext cx="365100" cy="365100"/>
            </a:xfrm>
            <a:prstGeom prst="rect">
              <a:avLst/>
            </a:prstGeom>
            <a:noFill/>
            <a:ln>
              <a:noFill/>
            </a:ln>
          </p:spPr>
        </p:pic>
        <p:sp>
          <p:nvSpPr>
            <p:cNvPr id="729" name="Google Shape;729;p23"/>
            <p:cNvSpPr txBox="1"/>
            <p:nvPr/>
          </p:nvSpPr>
          <p:spPr>
            <a:xfrm>
              <a:off x="7090809" y="4926312"/>
              <a:ext cx="1711200" cy="2439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GitHub Actions</a:t>
              </a:r>
              <a:endParaRPr sz="1600" b="1">
                <a:solidFill>
                  <a:srgbClr val="595959"/>
                </a:solidFill>
              </a:endParaRPr>
            </a:p>
          </p:txBody>
        </p:sp>
      </p:grpSp>
      <p:grpSp>
        <p:nvGrpSpPr>
          <p:cNvPr id="730" name="Google Shape;730;p23"/>
          <p:cNvGrpSpPr/>
          <p:nvPr/>
        </p:nvGrpSpPr>
        <p:grpSpPr>
          <a:xfrm>
            <a:off x="9573500" y="3702875"/>
            <a:ext cx="2047909" cy="329176"/>
            <a:chOff x="6754100" y="4922075"/>
            <a:chExt cx="2047909" cy="329176"/>
          </a:xfrm>
        </p:grpSpPr>
        <p:pic>
          <p:nvPicPr>
            <p:cNvPr id="731" name="Google Shape;731;p23"/>
            <p:cNvPicPr preferRelativeResize="0"/>
            <p:nvPr/>
          </p:nvPicPr>
          <p:blipFill>
            <a:blip r:embed="rId37">
              <a:alphaModFix/>
            </a:blip>
            <a:stretch>
              <a:fillRect/>
            </a:stretch>
          </p:blipFill>
          <p:spPr>
            <a:xfrm>
              <a:off x="6754100" y="4922075"/>
              <a:ext cx="329176" cy="329176"/>
            </a:xfrm>
            <a:prstGeom prst="rect">
              <a:avLst/>
            </a:prstGeom>
            <a:noFill/>
            <a:ln>
              <a:noFill/>
            </a:ln>
          </p:spPr>
        </p:pic>
        <p:sp>
          <p:nvSpPr>
            <p:cNvPr id="732" name="Google Shape;732;p23"/>
            <p:cNvSpPr txBox="1"/>
            <p:nvPr/>
          </p:nvSpPr>
          <p:spPr>
            <a:xfrm>
              <a:off x="7090809" y="4973712"/>
              <a:ext cx="1711200" cy="2439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Cloud Functions</a:t>
              </a:r>
              <a:endParaRPr sz="1600" b="1">
                <a:solidFill>
                  <a:srgbClr val="595959"/>
                </a:solidFill>
              </a:endParaRPr>
            </a:p>
          </p:txBody>
        </p:sp>
      </p:grpSp>
      <p:grpSp>
        <p:nvGrpSpPr>
          <p:cNvPr id="733" name="Google Shape;733;p23"/>
          <p:cNvGrpSpPr/>
          <p:nvPr/>
        </p:nvGrpSpPr>
        <p:grpSpPr>
          <a:xfrm>
            <a:off x="94650" y="1979950"/>
            <a:ext cx="1617160" cy="3760306"/>
            <a:chOff x="94650" y="1979950"/>
            <a:chExt cx="1617160" cy="3760306"/>
          </a:xfrm>
        </p:grpSpPr>
        <p:grpSp>
          <p:nvGrpSpPr>
            <p:cNvPr id="734" name="Google Shape;734;p23"/>
            <p:cNvGrpSpPr/>
            <p:nvPr/>
          </p:nvGrpSpPr>
          <p:grpSpPr>
            <a:xfrm>
              <a:off x="94650" y="1979950"/>
              <a:ext cx="1617160" cy="3760306"/>
              <a:chOff x="147191" y="1484999"/>
              <a:chExt cx="1212900" cy="2820300"/>
            </a:xfrm>
          </p:grpSpPr>
          <p:sp>
            <p:nvSpPr>
              <p:cNvPr id="735" name="Google Shape;735;p23"/>
              <p:cNvSpPr/>
              <p:nvPr/>
            </p:nvSpPr>
            <p:spPr>
              <a:xfrm>
                <a:off x="147191" y="1484999"/>
                <a:ext cx="1212900" cy="2820300"/>
              </a:xfrm>
              <a:prstGeom prst="rect">
                <a:avLst/>
              </a:prstGeom>
              <a:noFill/>
              <a:ln w="19050" cap="flat" cmpd="sng">
                <a:solidFill>
                  <a:srgbClr val="A4C2F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736" name="Google Shape;736;p23"/>
              <p:cNvGrpSpPr/>
              <p:nvPr/>
            </p:nvGrpSpPr>
            <p:grpSpPr>
              <a:xfrm>
                <a:off x="219924" y="2865022"/>
                <a:ext cx="1056300" cy="260250"/>
                <a:chOff x="219924" y="2060091"/>
                <a:chExt cx="1056300" cy="260250"/>
              </a:xfrm>
            </p:grpSpPr>
            <p:pic>
              <p:nvPicPr>
                <p:cNvPr id="737" name="Google Shape;737;p23"/>
                <p:cNvPicPr preferRelativeResize="0"/>
                <p:nvPr/>
              </p:nvPicPr>
              <p:blipFill>
                <a:blip r:embed="rId38">
                  <a:alphaModFix/>
                </a:blip>
                <a:stretch>
                  <a:fillRect/>
                </a:stretch>
              </p:blipFill>
              <p:spPr>
                <a:xfrm>
                  <a:off x="219924" y="2060091"/>
                  <a:ext cx="146999" cy="249900"/>
                </a:xfrm>
                <a:prstGeom prst="rect">
                  <a:avLst/>
                </a:prstGeom>
                <a:noFill/>
                <a:ln>
                  <a:noFill/>
                </a:ln>
              </p:spPr>
            </p:pic>
            <p:sp>
              <p:nvSpPr>
                <p:cNvPr id="738" name="Google Shape;738;p23"/>
                <p:cNvSpPr txBox="1"/>
                <p:nvPr/>
              </p:nvSpPr>
              <p:spPr>
                <a:xfrm>
                  <a:off x="366924" y="2137341"/>
                  <a:ext cx="9093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Pachyderm</a:t>
                  </a:r>
                  <a:endParaRPr sz="1600" b="1">
                    <a:solidFill>
                      <a:srgbClr val="595959"/>
                    </a:solidFill>
                  </a:endParaRPr>
                </a:p>
              </p:txBody>
            </p:sp>
          </p:grpSp>
          <p:grpSp>
            <p:nvGrpSpPr>
              <p:cNvPr id="739" name="Google Shape;739;p23"/>
              <p:cNvGrpSpPr/>
              <p:nvPr/>
            </p:nvGrpSpPr>
            <p:grpSpPr>
              <a:xfrm>
                <a:off x="217450" y="1804056"/>
                <a:ext cx="942975" cy="212076"/>
                <a:chOff x="217450" y="1880256"/>
                <a:chExt cx="942975" cy="212076"/>
              </a:xfrm>
            </p:grpSpPr>
            <p:pic>
              <p:nvPicPr>
                <p:cNvPr id="740" name="Google Shape;740;p23"/>
                <p:cNvPicPr preferRelativeResize="0"/>
                <p:nvPr/>
              </p:nvPicPr>
              <p:blipFill>
                <a:blip r:embed="rId39">
                  <a:alphaModFix/>
                </a:blip>
                <a:stretch>
                  <a:fillRect/>
                </a:stretch>
              </p:blipFill>
              <p:spPr>
                <a:xfrm>
                  <a:off x="217450" y="1880256"/>
                  <a:ext cx="212076" cy="212076"/>
                </a:xfrm>
                <a:prstGeom prst="rect">
                  <a:avLst/>
                </a:prstGeom>
                <a:noFill/>
                <a:ln>
                  <a:noFill/>
                </a:ln>
              </p:spPr>
            </p:pic>
            <p:sp>
              <p:nvSpPr>
                <p:cNvPr id="741" name="Google Shape;741;p23"/>
                <p:cNvSpPr txBox="1"/>
                <p:nvPr/>
              </p:nvSpPr>
              <p:spPr>
                <a:xfrm>
                  <a:off x="450025" y="1881225"/>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Hadoop</a:t>
                  </a:r>
                  <a:endParaRPr sz="1600" b="1">
                    <a:solidFill>
                      <a:srgbClr val="595959"/>
                    </a:solidFill>
                  </a:endParaRPr>
                </a:p>
              </p:txBody>
            </p:sp>
          </p:grpSp>
          <p:grpSp>
            <p:nvGrpSpPr>
              <p:cNvPr id="742" name="Google Shape;742;p23"/>
              <p:cNvGrpSpPr/>
              <p:nvPr/>
            </p:nvGrpSpPr>
            <p:grpSpPr>
              <a:xfrm>
                <a:off x="217444" y="1556850"/>
                <a:ext cx="942981" cy="214925"/>
                <a:chOff x="217444" y="1614000"/>
                <a:chExt cx="942981" cy="214925"/>
              </a:xfrm>
            </p:grpSpPr>
            <p:pic>
              <p:nvPicPr>
                <p:cNvPr id="743" name="Google Shape;743;p23"/>
                <p:cNvPicPr preferRelativeResize="0"/>
                <p:nvPr/>
              </p:nvPicPr>
              <p:blipFill>
                <a:blip r:embed="rId40">
                  <a:alphaModFix/>
                </a:blip>
                <a:stretch>
                  <a:fillRect/>
                </a:stretch>
              </p:blipFill>
              <p:spPr>
                <a:xfrm>
                  <a:off x="217444" y="1614000"/>
                  <a:ext cx="212075" cy="214925"/>
                </a:xfrm>
                <a:prstGeom prst="rect">
                  <a:avLst/>
                </a:prstGeom>
                <a:noFill/>
                <a:ln>
                  <a:noFill/>
                </a:ln>
              </p:spPr>
            </p:pic>
            <p:sp>
              <p:nvSpPr>
                <p:cNvPr id="744" name="Google Shape;744;p23"/>
                <p:cNvSpPr txBox="1"/>
                <p:nvPr/>
              </p:nvSpPr>
              <p:spPr>
                <a:xfrm>
                  <a:off x="450025" y="1629950"/>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Spark</a:t>
                  </a:r>
                  <a:endParaRPr sz="1600" b="1">
                    <a:solidFill>
                      <a:srgbClr val="595959"/>
                    </a:solidFill>
                  </a:endParaRPr>
                </a:p>
              </p:txBody>
            </p:sp>
          </p:grpSp>
          <p:grpSp>
            <p:nvGrpSpPr>
              <p:cNvPr id="745" name="Google Shape;745;p23"/>
              <p:cNvGrpSpPr/>
              <p:nvPr/>
            </p:nvGrpSpPr>
            <p:grpSpPr>
              <a:xfrm>
                <a:off x="200038" y="2004997"/>
                <a:ext cx="960388" cy="246888"/>
                <a:chOff x="200038" y="2019216"/>
                <a:chExt cx="960388" cy="246888"/>
              </a:xfrm>
            </p:grpSpPr>
            <p:sp>
              <p:nvSpPr>
                <p:cNvPr id="746" name="Google Shape;746;p23"/>
                <p:cNvSpPr txBox="1"/>
                <p:nvPr/>
              </p:nvSpPr>
              <p:spPr>
                <a:xfrm>
                  <a:off x="450025" y="2051154"/>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Kafka</a:t>
                  </a:r>
                  <a:endParaRPr sz="1600" b="1">
                    <a:solidFill>
                      <a:srgbClr val="595959"/>
                    </a:solidFill>
                  </a:endParaRPr>
                </a:p>
              </p:txBody>
            </p:sp>
            <p:pic>
              <p:nvPicPr>
                <p:cNvPr id="747" name="Google Shape;747;p23"/>
                <p:cNvPicPr preferRelativeResize="0"/>
                <p:nvPr/>
              </p:nvPicPr>
              <p:blipFill>
                <a:blip r:embed="rId41">
                  <a:alphaModFix/>
                </a:blip>
                <a:stretch>
                  <a:fillRect/>
                </a:stretch>
              </p:blipFill>
              <p:spPr>
                <a:xfrm>
                  <a:off x="200038" y="2019216"/>
                  <a:ext cx="246888" cy="246888"/>
                </a:xfrm>
                <a:prstGeom prst="rect">
                  <a:avLst/>
                </a:prstGeom>
                <a:noFill/>
                <a:ln>
                  <a:noFill/>
                </a:ln>
              </p:spPr>
            </p:pic>
          </p:grpSp>
          <p:grpSp>
            <p:nvGrpSpPr>
              <p:cNvPr id="748" name="Google Shape;748;p23"/>
              <p:cNvGrpSpPr/>
              <p:nvPr/>
            </p:nvGrpSpPr>
            <p:grpSpPr>
              <a:xfrm>
                <a:off x="182725" y="2250014"/>
                <a:ext cx="977700" cy="293050"/>
                <a:chOff x="182725" y="2626183"/>
                <a:chExt cx="977700" cy="293050"/>
              </a:xfrm>
            </p:grpSpPr>
            <p:sp>
              <p:nvSpPr>
                <p:cNvPr id="749" name="Google Shape;749;p23"/>
                <p:cNvSpPr txBox="1"/>
                <p:nvPr/>
              </p:nvSpPr>
              <p:spPr>
                <a:xfrm>
                  <a:off x="450025" y="2681204"/>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Dask</a:t>
                  </a:r>
                  <a:endParaRPr sz="1600" b="1">
                    <a:solidFill>
                      <a:srgbClr val="595959"/>
                    </a:solidFill>
                  </a:endParaRPr>
                </a:p>
              </p:txBody>
            </p:sp>
            <p:pic>
              <p:nvPicPr>
                <p:cNvPr id="750" name="Google Shape;750;p23"/>
                <p:cNvPicPr preferRelativeResize="0"/>
                <p:nvPr/>
              </p:nvPicPr>
              <p:blipFill>
                <a:blip r:embed="rId42">
                  <a:alphaModFix/>
                </a:blip>
                <a:stretch>
                  <a:fillRect/>
                </a:stretch>
              </p:blipFill>
              <p:spPr>
                <a:xfrm>
                  <a:off x="182725" y="2626183"/>
                  <a:ext cx="281528" cy="293050"/>
                </a:xfrm>
                <a:prstGeom prst="rect">
                  <a:avLst/>
                </a:prstGeom>
                <a:noFill/>
                <a:ln>
                  <a:noFill/>
                </a:ln>
              </p:spPr>
            </p:pic>
          </p:grpSp>
          <p:grpSp>
            <p:nvGrpSpPr>
              <p:cNvPr id="751" name="Google Shape;751;p23"/>
              <p:cNvGrpSpPr/>
              <p:nvPr/>
            </p:nvGrpSpPr>
            <p:grpSpPr>
              <a:xfrm>
                <a:off x="242450" y="2578760"/>
                <a:ext cx="966450" cy="211275"/>
                <a:chOff x="242450" y="2859679"/>
                <a:chExt cx="966450" cy="211275"/>
              </a:xfrm>
            </p:grpSpPr>
            <p:pic>
              <p:nvPicPr>
                <p:cNvPr id="752" name="Google Shape;752;p23"/>
                <p:cNvPicPr preferRelativeResize="0"/>
                <p:nvPr/>
              </p:nvPicPr>
              <p:blipFill>
                <a:blip r:embed="rId43">
                  <a:alphaModFix/>
                </a:blip>
                <a:stretch>
                  <a:fillRect/>
                </a:stretch>
              </p:blipFill>
              <p:spPr>
                <a:xfrm>
                  <a:off x="242450" y="2859679"/>
                  <a:ext cx="211275" cy="211275"/>
                </a:xfrm>
                <a:prstGeom prst="rect">
                  <a:avLst/>
                </a:prstGeom>
                <a:noFill/>
                <a:ln>
                  <a:noFill/>
                </a:ln>
              </p:spPr>
            </p:pic>
            <p:sp>
              <p:nvSpPr>
                <p:cNvPr id="753" name="Google Shape;753;p23"/>
                <p:cNvSpPr txBox="1"/>
                <p:nvPr/>
              </p:nvSpPr>
              <p:spPr>
                <a:xfrm>
                  <a:off x="498500" y="2865816"/>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Airflow</a:t>
                  </a:r>
                  <a:endParaRPr sz="1600" b="1">
                    <a:solidFill>
                      <a:srgbClr val="595959"/>
                    </a:solidFill>
                  </a:endParaRPr>
                </a:p>
              </p:txBody>
            </p:sp>
          </p:grpSp>
        </p:grpSp>
        <p:grpSp>
          <p:nvGrpSpPr>
            <p:cNvPr id="754" name="Google Shape;754;p23"/>
            <p:cNvGrpSpPr/>
            <p:nvPr/>
          </p:nvGrpSpPr>
          <p:grpSpPr>
            <a:xfrm>
              <a:off x="193050" y="4736375"/>
              <a:ext cx="1421775" cy="245475"/>
              <a:chOff x="193050" y="4888775"/>
              <a:chExt cx="1421775" cy="245475"/>
            </a:xfrm>
          </p:grpSpPr>
          <p:pic>
            <p:nvPicPr>
              <p:cNvPr id="755" name="Google Shape;755;p23"/>
              <p:cNvPicPr preferRelativeResize="0"/>
              <p:nvPr/>
            </p:nvPicPr>
            <p:blipFill>
              <a:blip r:embed="rId44">
                <a:alphaModFix/>
              </a:blip>
              <a:stretch>
                <a:fillRect/>
              </a:stretch>
            </p:blipFill>
            <p:spPr>
              <a:xfrm>
                <a:off x="193050" y="4888775"/>
                <a:ext cx="245475" cy="245475"/>
              </a:xfrm>
              <a:prstGeom prst="rect">
                <a:avLst/>
              </a:prstGeom>
              <a:noFill/>
              <a:ln>
                <a:noFill/>
              </a:ln>
            </p:spPr>
          </p:pic>
          <p:sp>
            <p:nvSpPr>
              <p:cNvPr id="756" name="Google Shape;756;p23"/>
              <p:cNvSpPr txBox="1"/>
              <p:nvPr/>
            </p:nvSpPr>
            <p:spPr>
              <a:xfrm>
                <a:off x="514725" y="4888775"/>
                <a:ext cx="11001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Elastic</a:t>
                </a:r>
                <a:endParaRPr sz="1600" b="1">
                  <a:solidFill>
                    <a:srgbClr val="595959"/>
                  </a:solidFill>
                </a:endParaRPr>
              </a:p>
            </p:txBody>
          </p:sp>
        </p:grpSp>
        <p:grpSp>
          <p:nvGrpSpPr>
            <p:cNvPr id="757" name="Google Shape;757;p23"/>
            <p:cNvGrpSpPr/>
            <p:nvPr/>
          </p:nvGrpSpPr>
          <p:grpSpPr>
            <a:xfrm>
              <a:off x="193050" y="5037750"/>
              <a:ext cx="1341050" cy="333300"/>
              <a:chOff x="193050" y="5266350"/>
              <a:chExt cx="1341050" cy="333300"/>
            </a:xfrm>
          </p:grpSpPr>
          <p:pic>
            <p:nvPicPr>
              <p:cNvPr id="758" name="Google Shape;758;p23"/>
              <p:cNvPicPr preferRelativeResize="0"/>
              <p:nvPr/>
            </p:nvPicPr>
            <p:blipFill>
              <a:blip r:embed="rId45">
                <a:alphaModFix/>
              </a:blip>
              <a:stretch>
                <a:fillRect/>
              </a:stretch>
            </p:blipFill>
            <p:spPr>
              <a:xfrm>
                <a:off x="193050" y="5266350"/>
                <a:ext cx="331811" cy="333300"/>
              </a:xfrm>
              <a:prstGeom prst="rect">
                <a:avLst/>
              </a:prstGeom>
              <a:noFill/>
              <a:ln>
                <a:noFill/>
              </a:ln>
            </p:spPr>
          </p:pic>
          <p:sp>
            <p:nvSpPr>
              <p:cNvPr id="759" name="Google Shape;759;p23"/>
              <p:cNvSpPr txBox="1"/>
              <p:nvPr/>
            </p:nvSpPr>
            <p:spPr>
              <a:xfrm>
                <a:off x="565700" y="5319975"/>
                <a:ext cx="9684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Neo4j</a:t>
                </a:r>
                <a:endParaRPr sz="1600" b="1">
                  <a:solidFill>
                    <a:srgbClr val="595959"/>
                  </a:solidFill>
                </a:endParaRPr>
              </a:p>
            </p:txBody>
          </p:sp>
        </p:grpSp>
        <p:grpSp>
          <p:nvGrpSpPr>
            <p:cNvPr id="760" name="Google Shape;760;p23"/>
            <p:cNvGrpSpPr/>
            <p:nvPr/>
          </p:nvGrpSpPr>
          <p:grpSpPr>
            <a:xfrm>
              <a:off x="193050" y="5377799"/>
              <a:ext cx="1341050" cy="334800"/>
              <a:chOff x="193050" y="5377799"/>
              <a:chExt cx="1341050" cy="334800"/>
            </a:xfrm>
          </p:grpSpPr>
          <p:pic>
            <p:nvPicPr>
              <p:cNvPr id="761" name="Google Shape;761;p23"/>
              <p:cNvPicPr preferRelativeResize="0"/>
              <p:nvPr/>
            </p:nvPicPr>
            <p:blipFill>
              <a:blip r:embed="rId46">
                <a:alphaModFix/>
              </a:blip>
              <a:stretch>
                <a:fillRect/>
              </a:stretch>
            </p:blipFill>
            <p:spPr>
              <a:xfrm>
                <a:off x="193050" y="5377799"/>
                <a:ext cx="334800" cy="334800"/>
              </a:xfrm>
              <a:prstGeom prst="rect">
                <a:avLst/>
              </a:prstGeom>
              <a:noFill/>
              <a:ln>
                <a:noFill/>
              </a:ln>
            </p:spPr>
          </p:pic>
          <p:sp>
            <p:nvSpPr>
              <p:cNvPr id="762" name="Google Shape;762;p23"/>
              <p:cNvSpPr txBox="1"/>
              <p:nvPr/>
            </p:nvSpPr>
            <p:spPr>
              <a:xfrm>
                <a:off x="565700" y="5438388"/>
                <a:ext cx="9684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Weaviate</a:t>
                </a:r>
                <a:endParaRPr sz="1600" b="1">
                  <a:solidFill>
                    <a:srgbClr val="595959"/>
                  </a:solidFill>
                </a:endParaRPr>
              </a:p>
            </p:txBody>
          </p:sp>
        </p:grpSp>
        <p:pic>
          <p:nvPicPr>
            <p:cNvPr id="763" name="Google Shape;763;p23"/>
            <p:cNvPicPr preferRelativeResize="0"/>
            <p:nvPr/>
          </p:nvPicPr>
          <p:blipFill>
            <a:blip r:embed="rId47">
              <a:alphaModFix/>
            </a:blip>
            <a:stretch>
              <a:fillRect/>
            </a:stretch>
          </p:blipFill>
          <p:spPr>
            <a:xfrm>
              <a:off x="193050" y="4269650"/>
              <a:ext cx="1201348" cy="334800"/>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24"/>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MLOps - Tech Stack</a:t>
            </a:r>
            <a:endParaRPr/>
          </a:p>
        </p:txBody>
      </p:sp>
      <p:grpSp>
        <p:nvGrpSpPr>
          <p:cNvPr id="770" name="Google Shape;770;p24"/>
          <p:cNvGrpSpPr/>
          <p:nvPr/>
        </p:nvGrpSpPr>
        <p:grpSpPr>
          <a:xfrm>
            <a:off x="429553" y="853271"/>
            <a:ext cx="3315769" cy="5260888"/>
            <a:chOff x="398375" y="868575"/>
            <a:chExt cx="2486889" cy="3945765"/>
          </a:xfrm>
        </p:grpSpPr>
        <p:grpSp>
          <p:nvGrpSpPr>
            <p:cNvPr id="771" name="Google Shape;771;p24"/>
            <p:cNvGrpSpPr/>
            <p:nvPr/>
          </p:nvGrpSpPr>
          <p:grpSpPr>
            <a:xfrm>
              <a:off x="398375" y="868575"/>
              <a:ext cx="2486808" cy="3945765"/>
              <a:chOff x="1118234" y="283725"/>
              <a:chExt cx="2090809" cy="4334100"/>
            </a:xfrm>
          </p:grpSpPr>
          <p:sp>
            <p:nvSpPr>
              <p:cNvPr id="772" name="Google Shape;772;p24"/>
              <p:cNvSpPr/>
              <p:nvPr/>
            </p:nvSpPr>
            <p:spPr>
              <a:xfrm>
                <a:off x="1178643" y="283725"/>
                <a:ext cx="2030400" cy="4334100"/>
              </a:xfrm>
              <a:prstGeom prst="rect">
                <a:avLst/>
              </a:pr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73" name="Google Shape;773;p24"/>
              <p:cNvSpPr/>
              <p:nvPr/>
            </p:nvSpPr>
            <p:spPr>
              <a:xfrm>
                <a:off x="1118234" y="341749"/>
                <a:ext cx="2048100" cy="720300"/>
              </a:xfrm>
              <a:prstGeom prst="rect">
                <a:avLst/>
              </a:prstGeom>
              <a:solidFill>
                <a:srgbClr val="FFFFFF"/>
              </a:solidFill>
              <a:ln w="19050"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74" name="Google Shape;774;p24"/>
              <p:cNvSpPr/>
              <p:nvPr/>
            </p:nvSpPr>
            <p:spPr>
              <a:xfrm>
                <a:off x="1124014" y="386894"/>
                <a:ext cx="2030400" cy="675000"/>
              </a:xfrm>
              <a:prstGeom prst="rect">
                <a:avLst/>
              </a:prstGeom>
              <a:noFill/>
              <a:ln>
                <a:noFill/>
              </a:ln>
            </p:spPr>
            <p:txBody>
              <a:bodyPr spcFirstLastPara="1" wrap="square" lIns="0" tIns="121900" rIns="0" bIns="121900" anchor="t" anchorCtr="0">
                <a:noAutofit/>
              </a:bodyPr>
              <a:lstStyle/>
              <a:p>
                <a:pPr marL="0" lvl="0" indent="0" algn="ctr" rtl="0">
                  <a:spcBef>
                    <a:spcPts val="0"/>
                  </a:spcBef>
                  <a:spcAft>
                    <a:spcPts val="0"/>
                  </a:spcAft>
                  <a:buNone/>
                </a:pPr>
                <a:r>
                  <a:rPr lang="en-US" sz="3200" b="1">
                    <a:solidFill>
                      <a:srgbClr val="3C78D8"/>
                    </a:solidFill>
                  </a:rPr>
                  <a:t>Deep Learning</a:t>
                </a:r>
                <a:endParaRPr sz="3200">
                  <a:solidFill>
                    <a:srgbClr val="3C78D8"/>
                  </a:solidFill>
                </a:endParaRPr>
              </a:p>
            </p:txBody>
          </p:sp>
          <p:sp>
            <p:nvSpPr>
              <p:cNvPr id="775" name="Google Shape;775;p24"/>
              <p:cNvSpPr/>
              <p:nvPr/>
            </p:nvSpPr>
            <p:spPr>
              <a:xfrm rot="5400000">
                <a:off x="1938871" y="1027702"/>
                <a:ext cx="389100" cy="278100"/>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776" name="Google Shape;776;p24"/>
            <p:cNvGrpSpPr/>
            <p:nvPr/>
          </p:nvGrpSpPr>
          <p:grpSpPr>
            <a:xfrm>
              <a:off x="484975" y="1894900"/>
              <a:ext cx="2400285" cy="609000"/>
              <a:chOff x="3593548" y="1520825"/>
              <a:chExt cx="2237402" cy="609000"/>
            </a:xfrm>
          </p:grpSpPr>
          <p:sp>
            <p:nvSpPr>
              <p:cNvPr id="777" name="Google Shape;777;p24"/>
              <p:cNvSpPr txBox="1"/>
              <p:nvPr/>
            </p:nvSpPr>
            <p:spPr>
              <a:xfrm>
                <a:off x="3593548" y="1749125"/>
                <a:ext cx="2237400" cy="3807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TensorFlow</a:t>
                </a:r>
                <a:endParaRPr sz="1900" b="1"/>
              </a:p>
            </p:txBody>
          </p:sp>
          <p:sp>
            <p:nvSpPr>
              <p:cNvPr id="778" name="Google Shape;778;p24"/>
              <p:cNvSpPr txBox="1"/>
              <p:nvPr/>
            </p:nvSpPr>
            <p:spPr>
              <a:xfrm>
                <a:off x="3593550" y="15208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Framework:</a:t>
                </a:r>
                <a:endParaRPr sz="1300" b="1"/>
              </a:p>
            </p:txBody>
          </p:sp>
        </p:grpSp>
        <p:grpSp>
          <p:nvGrpSpPr>
            <p:cNvPr id="779" name="Google Shape;779;p24"/>
            <p:cNvGrpSpPr/>
            <p:nvPr/>
          </p:nvGrpSpPr>
          <p:grpSpPr>
            <a:xfrm>
              <a:off x="484978" y="2580700"/>
              <a:ext cx="2400283" cy="837600"/>
              <a:chOff x="3593550" y="1520825"/>
              <a:chExt cx="2237400" cy="837600"/>
            </a:xfrm>
          </p:grpSpPr>
          <p:sp>
            <p:nvSpPr>
              <p:cNvPr id="780" name="Google Shape;780;p24"/>
              <p:cNvSpPr txBox="1"/>
              <p:nvPr/>
            </p:nvSpPr>
            <p:spPr>
              <a:xfrm>
                <a:off x="3593550" y="1749125"/>
                <a:ext cx="2237400" cy="6093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Google Colab</a:t>
                </a:r>
                <a:endParaRPr sz="1900" b="1">
                  <a:solidFill>
                    <a:schemeClr val="lt1"/>
                  </a:solidFill>
                </a:endParaRPr>
              </a:p>
              <a:p>
                <a:pPr marL="0" lvl="0" indent="0" algn="l" rtl="0">
                  <a:lnSpc>
                    <a:spcPct val="100000"/>
                  </a:lnSpc>
                  <a:spcBef>
                    <a:spcPts val="0"/>
                  </a:spcBef>
                  <a:spcAft>
                    <a:spcPts val="0"/>
                  </a:spcAft>
                  <a:buNone/>
                </a:pPr>
                <a:r>
                  <a:rPr lang="en-US" sz="1900" b="1">
                    <a:solidFill>
                      <a:schemeClr val="lt1"/>
                    </a:solidFill>
                  </a:rPr>
                  <a:t>Kubeflow</a:t>
                </a:r>
                <a:endParaRPr sz="1900" b="1">
                  <a:solidFill>
                    <a:schemeClr val="lt1"/>
                  </a:solidFill>
                </a:endParaRPr>
              </a:p>
            </p:txBody>
          </p:sp>
          <p:sp>
            <p:nvSpPr>
              <p:cNvPr id="781" name="Google Shape;781;p24"/>
              <p:cNvSpPr txBox="1"/>
              <p:nvPr/>
            </p:nvSpPr>
            <p:spPr>
              <a:xfrm>
                <a:off x="3593550" y="15208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Training:</a:t>
                </a:r>
                <a:endParaRPr sz="1300" b="1"/>
              </a:p>
            </p:txBody>
          </p:sp>
        </p:grpSp>
        <p:grpSp>
          <p:nvGrpSpPr>
            <p:cNvPr id="782" name="Google Shape;782;p24"/>
            <p:cNvGrpSpPr/>
            <p:nvPr/>
          </p:nvGrpSpPr>
          <p:grpSpPr>
            <a:xfrm>
              <a:off x="484978" y="3495100"/>
              <a:ext cx="2400286" cy="977691"/>
              <a:chOff x="3593550" y="1520825"/>
              <a:chExt cx="2237403" cy="977691"/>
            </a:xfrm>
          </p:grpSpPr>
          <p:sp>
            <p:nvSpPr>
              <p:cNvPr id="783" name="Google Shape;783;p24"/>
              <p:cNvSpPr txBox="1"/>
              <p:nvPr/>
            </p:nvSpPr>
            <p:spPr>
              <a:xfrm>
                <a:off x="3593553" y="1749116"/>
                <a:ext cx="2237400" cy="7494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W&amp;B</a:t>
                </a:r>
                <a:endParaRPr sz="1900" b="1">
                  <a:solidFill>
                    <a:schemeClr val="lt1"/>
                  </a:solidFill>
                </a:endParaRPr>
              </a:p>
              <a:p>
                <a:pPr marL="0" lvl="0" indent="0" algn="l" rtl="0">
                  <a:lnSpc>
                    <a:spcPct val="100000"/>
                  </a:lnSpc>
                  <a:spcBef>
                    <a:spcPts val="0"/>
                  </a:spcBef>
                  <a:spcAft>
                    <a:spcPts val="0"/>
                  </a:spcAft>
                  <a:buNone/>
                </a:pPr>
                <a:r>
                  <a:rPr lang="en-US" sz="1900" b="1">
                    <a:solidFill>
                      <a:schemeClr val="lt1"/>
                    </a:solidFill>
                  </a:rPr>
                  <a:t>Custom</a:t>
                </a:r>
                <a:endParaRPr sz="1900" b="1">
                  <a:solidFill>
                    <a:schemeClr val="lt1"/>
                  </a:solidFill>
                </a:endParaRPr>
              </a:p>
            </p:txBody>
          </p:sp>
          <p:sp>
            <p:nvSpPr>
              <p:cNvPr id="784" name="Google Shape;784;p24"/>
              <p:cNvSpPr txBox="1"/>
              <p:nvPr/>
            </p:nvSpPr>
            <p:spPr>
              <a:xfrm>
                <a:off x="3593550" y="15208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Tracking:</a:t>
                </a:r>
                <a:endParaRPr sz="1300" b="1"/>
              </a:p>
            </p:txBody>
          </p:sp>
        </p:grpSp>
      </p:grpSp>
      <p:grpSp>
        <p:nvGrpSpPr>
          <p:cNvPr id="785" name="Google Shape;785;p24"/>
          <p:cNvGrpSpPr/>
          <p:nvPr/>
        </p:nvGrpSpPr>
        <p:grpSpPr>
          <a:xfrm>
            <a:off x="4493553" y="853271"/>
            <a:ext cx="3315769" cy="5260888"/>
            <a:chOff x="398375" y="868575"/>
            <a:chExt cx="2486889" cy="3945765"/>
          </a:xfrm>
        </p:grpSpPr>
        <p:grpSp>
          <p:nvGrpSpPr>
            <p:cNvPr id="786" name="Google Shape;786;p24"/>
            <p:cNvGrpSpPr/>
            <p:nvPr/>
          </p:nvGrpSpPr>
          <p:grpSpPr>
            <a:xfrm>
              <a:off x="398375" y="868575"/>
              <a:ext cx="2486808" cy="3945765"/>
              <a:chOff x="1118234" y="283725"/>
              <a:chExt cx="2090809" cy="4334100"/>
            </a:xfrm>
          </p:grpSpPr>
          <p:sp>
            <p:nvSpPr>
              <p:cNvPr id="787" name="Google Shape;787;p24"/>
              <p:cNvSpPr/>
              <p:nvPr/>
            </p:nvSpPr>
            <p:spPr>
              <a:xfrm>
                <a:off x="1178643" y="283725"/>
                <a:ext cx="2030400" cy="4334100"/>
              </a:xfrm>
              <a:prstGeom prst="rect">
                <a:avLst/>
              </a:prstGeom>
              <a:solidFill>
                <a:srgbClr val="6AA84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88" name="Google Shape;788;p24"/>
              <p:cNvSpPr/>
              <p:nvPr/>
            </p:nvSpPr>
            <p:spPr>
              <a:xfrm>
                <a:off x="1118234" y="341749"/>
                <a:ext cx="2048100" cy="720300"/>
              </a:xfrm>
              <a:prstGeom prst="rect">
                <a:avLst/>
              </a:prstGeom>
              <a:solidFill>
                <a:srgbClr val="FFFFFF"/>
              </a:solidFill>
              <a:ln w="19050"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89" name="Google Shape;789;p24"/>
              <p:cNvSpPr/>
              <p:nvPr/>
            </p:nvSpPr>
            <p:spPr>
              <a:xfrm>
                <a:off x="1124014" y="386894"/>
                <a:ext cx="2030400" cy="675000"/>
              </a:xfrm>
              <a:prstGeom prst="rect">
                <a:avLst/>
              </a:prstGeom>
              <a:noFill/>
              <a:ln>
                <a:noFill/>
              </a:ln>
            </p:spPr>
            <p:txBody>
              <a:bodyPr spcFirstLastPara="1" wrap="square" lIns="0" tIns="121900" rIns="0" bIns="121900" anchor="t" anchorCtr="0">
                <a:noAutofit/>
              </a:bodyPr>
              <a:lstStyle/>
              <a:p>
                <a:pPr marL="0" lvl="0" indent="0" algn="ctr" rtl="0">
                  <a:spcBef>
                    <a:spcPts val="0"/>
                  </a:spcBef>
                  <a:spcAft>
                    <a:spcPts val="0"/>
                  </a:spcAft>
                  <a:buNone/>
                </a:pPr>
                <a:r>
                  <a:rPr lang="en-US" sz="3200" b="1">
                    <a:solidFill>
                      <a:srgbClr val="6AA84F"/>
                    </a:solidFill>
                  </a:rPr>
                  <a:t>Development</a:t>
                </a:r>
                <a:endParaRPr sz="3200">
                  <a:solidFill>
                    <a:srgbClr val="6AA84F"/>
                  </a:solidFill>
                </a:endParaRPr>
              </a:p>
            </p:txBody>
          </p:sp>
          <p:sp>
            <p:nvSpPr>
              <p:cNvPr id="790" name="Google Shape;790;p24"/>
              <p:cNvSpPr/>
              <p:nvPr/>
            </p:nvSpPr>
            <p:spPr>
              <a:xfrm rot="5400000">
                <a:off x="1938871" y="1027702"/>
                <a:ext cx="389100" cy="278100"/>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791" name="Google Shape;791;p24"/>
            <p:cNvGrpSpPr/>
            <p:nvPr/>
          </p:nvGrpSpPr>
          <p:grpSpPr>
            <a:xfrm>
              <a:off x="484975" y="1894900"/>
              <a:ext cx="2400285" cy="676800"/>
              <a:chOff x="3593548" y="1520825"/>
              <a:chExt cx="2237402" cy="676800"/>
            </a:xfrm>
          </p:grpSpPr>
          <p:sp>
            <p:nvSpPr>
              <p:cNvPr id="792" name="Google Shape;792;p24"/>
              <p:cNvSpPr txBox="1"/>
              <p:nvPr/>
            </p:nvSpPr>
            <p:spPr>
              <a:xfrm>
                <a:off x="3593548" y="1749125"/>
                <a:ext cx="2237400" cy="4485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FastAPI</a:t>
                </a:r>
                <a:endParaRPr sz="1900" b="1">
                  <a:solidFill>
                    <a:schemeClr val="lt1"/>
                  </a:solidFill>
                </a:endParaRPr>
              </a:p>
              <a:p>
                <a:pPr marL="0" lvl="0" indent="0" algn="l" rtl="0">
                  <a:lnSpc>
                    <a:spcPct val="100000"/>
                  </a:lnSpc>
                  <a:spcBef>
                    <a:spcPts val="0"/>
                  </a:spcBef>
                  <a:spcAft>
                    <a:spcPts val="0"/>
                  </a:spcAft>
                  <a:buNone/>
                </a:pPr>
                <a:r>
                  <a:rPr lang="en-US" sz="1900" b="1">
                    <a:solidFill>
                      <a:schemeClr val="lt1"/>
                    </a:solidFill>
                  </a:rPr>
                  <a:t>TF Model Serving</a:t>
                </a:r>
                <a:endParaRPr sz="1900" b="1">
                  <a:solidFill>
                    <a:schemeClr val="lt1"/>
                  </a:solidFill>
                </a:endParaRPr>
              </a:p>
            </p:txBody>
          </p:sp>
          <p:sp>
            <p:nvSpPr>
              <p:cNvPr id="793" name="Google Shape;793;p24"/>
              <p:cNvSpPr txBox="1"/>
              <p:nvPr/>
            </p:nvSpPr>
            <p:spPr>
              <a:xfrm>
                <a:off x="3593550" y="15208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APIs:</a:t>
                </a:r>
                <a:endParaRPr sz="1300" b="1"/>
              </a:p>
            </p:txBody>
          </p:sp>
        </p:grpSp>
        <p:grpSp>
          <p:nvGrpSpPr>
            <p:cNvPr id="794" name="Google Shape;794;p24"/>
            <p:cNvGrpSpPr/>
            <p:nvPr/>
          </p:nvGrpSpPr>
          <p:grpSpPr>
            <a:xfrm>
              <a:off x="484978" y="2790251"/>
              <a:ext cx="2400286" cy="739190"/>
              <a:chOff x="3593550" y="1730376"/>
              <a:chExt cx="2237403" cy="739190"/>
            </a:xfrm>
          </p:grpSpPr>
          <p:sp>
            <p:nvSpPr>
              <p:cNvPr id="795" name="Google Shape;795;p24"/>
              <p:cNvSpPr txBox="1"/>
              <p:nvPr/>
            </p:nvSpPr>
            <p:spPr>
              <a:xfrm>
                <a:off x="3593553" y="1958667"/>
                <a:ext cx="2237400" cy="5109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HTML</a:t>
                </a:r>
                <a:endParaRPr sz="1900" b="1">
                  <a:solidFill>
                    <a:schemeClr val="lt1"/>
                  </a:solidFill>
                </a:endParaRPr>
              </a:p>
              <a:p>
                <a:pPr marL="0" lvl="0" indent="0" algn="l" rtl="0">
                  <a:lnSpc>
                    <a:spcPct val="100000"/>
                  </a:lnSpc>
                  <a:spcBef>
                    <a:spcPts val="0"/>
                  </a:spcBef>
                  <a:spcAft>
                    <a:spcPts val="0"/>
                  </a:spcAft>
                  <a:buNone/>
                </a:pPr>
                <a:r>
                  <a:rPr lang="en-US" sz="1900" b="1">
                    <a:solidFill>
                      <a:schemeClr val="lt1"/>
                    </a:solidFill>
                  </a:rPr>
                  <a:t>React</a:t>
                </a:r>
                <a:endParaRPr sz="1900" b="1"/>
              </a:p>
            </p:txBody>
          </p:sp>
          <p:sp>
            <p:nvSpPr>
              <p:cNvPr id="796" name="Google Shape;796;p24"/>
              <p:cNvSpPr txBox="1"/>
              <p:nvPr/>
            </p:nvSpPr>
            <p:spPr>
              <a:xfrm>
                <a:off x="3593550" y="1730376"/>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Frontend:</a:t>
                </a:r>
                <a:endParaRPr sz="1300" b="1"/>
              </a:p>
            </p:txBody>
          </p:sp>
        </p:grpSp>
      </p:grpSp>
      <p:sp>
        <p:nvSpPr>
          <p:cNvPr id="797" name="Google Shape;797;p24"/>
          <p:cNvSpPr/>
          <p:nvPr/>
        </p:nvSpPr>
        <p:spPr>
          <a:xfrm>
            <a:off x="3936833" y="3431820"/>
            <a:ext cx="472500" cy="441300"/>
          </a:xfrm>
          <a:prstGeom prst="rightArrow">
            <a:avLst>
              <a:gd name="adj1" fmla="val 34239"/>
              <a:gd name="adj2" fmla="val 57035"/>
            </a:avLst>
          </a:prstGeom>
          <a:solidFill>
            <a:srgbClr val="66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8" name="Google Shape;798;p24"/>
          <p:cNvSpPr/>
          <p:nvPr/>
        </p:nvSpPr>
        <p:spPr>
          <a:xfrm>
            <a:off x="7899233" y="3431820"/>
            <a:ext cx="472500" cy="441300"/>
          </a:xfrm>
          <a:prstGeom prst="rightArrow">
            <a:avLst>
              <a:gd name="adj1" fmla="val 34239"/>
              <a:gd name="adj2" fmla="val 57035"/>
            </a:avLst>
          </a:prstGeom>
          <a:solidFill>
            <a:srgbClr val="66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799" name="Google Shape;799;p24"/>
          <p:cNvGrpSpPr/>
          <p:nvPr/>
        </p:nvGrpSpPr>
        <p:grpSpPr>
          <a:xfrm>
            <a:off x="4609025" y="4456890"/>
            <a:ext cx="3200389" cy="1116360"/>
            <a:chOff x="3593542" y="1292225"/>
            <a:chExt cx="2237408" cy="837291"/>
          </a:xfrm>
        </p:grpSpPr>
        <p:sp>
          <p:nvSpPr>
            <p:cNvPr id="800" name="Google Shape;800;p24"/>
            <p:cNvSpPr txBox="1"/>
            <p:nvPr/>
          </p:nvSpPr>
          <p:spPr>
            <a:xfrm>
              <a:off x="3593542" y="1520516"/>
              <a:ext cx="2237400" cy="6090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VS Code</a:t>
              </a:r>
              <a:endParaRPr sz="1900" b="1">
                <a:solidFill>
                  <a:schemeClr val="lt1"/>
                </a:solidFill>
              </a:endParaRPr>
            </a:p>
            <a:p>
              <a:pPr marL="0" lvl="0" indent="0" algn="l" rtl="0">
                <a:lnSpc>
                  <a:spcPct val="100000"/>
                </a:lnSpc>
                <a:spcBef>
                  <a:spcPts val="0"/>
                </a:spcBef>
                <a:spcAft>
                  <a:spcPts val="0"/>
                </a:spcAft>
                <a:buNone/>
              </a:pPr>
              <a:r>
                <a:rPr lang="en-US" sz="1900" b="1">
                  <a:solidFill>
                    <a:schemeClr val="lt1"/>
                  </a:solidFill>
                </a:rPr>
                <a:t>IDE of choice</a:t>
              </a:r>
              <a:endParaRPr sz="1900" b="1">
                <a:solidFill>
                  <a:schemeClr val="lt1"/>
                </a:solidFill>
              </a:endParaRPr>
            </a:p>
          </p:txBody>
        </p:sp>
        <p:sp>
          <p:nvSpPr>
            <p:cNvPr id="801" name="Google Shape;801;p24"/>
            <p:cNvSpPr txBox="1"/>
            <p:nvPr/>
          </p:nvSpPr>
          <p:spPr>
            <a:xfrm>
              <a:off x="3593550" y="12922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IDE:</a:t>
              </a:r>
              <a:endParaRPr sz="1300" b="1"/>
            </a:p>
          </p:txBody>
        </p:sp>
      </p:grpSp>
      <p:grpSp>
        <p:nvGrpSpPr>
          <p:cNvPr id="802" name="Google Shape;802;p24"/>
          <p:cNvGrpSpPr/>
          <p:nvPr/>
        </p:nvGrpSpPr>
        <p:grpSpPr>
          <a:xfrm>
            <a:off x="8455953" y="853271"/>
            <a:ext cx="3315860" cy="5260888"/>
            <a:chOff x="8455953" y="1158071"/>
            <a:chExt cx="3315860" cy="5260888"/>
          </a:xfrm>
        </p:grpSpPr>
        <p:grpSp>
          <p:nvGrpSpPr>
            <p:cNvPr id="803" name="Google Shape;803;p24"/>
            <p:cNvGrpSpPr/>
            <p:nvPr/>
          </p:nvGrpSpPr>
          <p:grpSpPr>
            <a:xfrm>
              <a:off x="8455953" y="1158071"/>
              <a:ext cx="3315764" cy="5260888"/>
              <a:chOff x="398375" y="868575"/>
              <a:chExt cx="2486885" cy="3945765"/>
            </a:xfrm>
          </p:grpSpPr>
          <p:grpSp>
            <p:nvGrpSpPr>
              <p:cNvPr id="804" name="Google Shape;804;p24"/>
              <p:cNvGrpSpPr/>
              <p:nvPr/>
            </p:nvGrpSpPr>
            <p:grpSpPr>
              <a:xfrm>
                <a:off x="398375" y="868575"/>
                <a:ext cx="2486808" cy="3945765"/>
                <a:chOff x="1118234" y="283725"/>
                <a:chExt cx="2090809" cy="4334100"/>
              </a:xfrm>
            </p:grpSpPr>
            <p:sp>
              <p:nvSpPr>
                <p:cNvPr id="805" name="Google Shape;805;p24"/>
                <p:cNvSpPr/>
                <p:nvPr/>
              </p:nvSpPr>
              <p:spPr>
                <a:xfrm>
                  <a:off x="1178643" y="283725"/>
                  <a:ext cx="2030400" cy="4334100"/>
                </a:xfrm>
                <a:prstGeom prst="rect">
                  <a:avLst/>
                </a:prstGeom>
                <a:solidFill>
                  <a:srgbClr val="CC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6" name="Google Shape;806;p24"/>
                <p:cNvSpPr/>
                <p:nvPr/>
              </p:nvSpPr>
              <p:spPr>
                <a:xfrm>
                  <a:off x="1118234" y="341749"/>
                  <a:ext cx="2048100" cy="720300"/>
                </a:xfrm>
                <a:prstGeom prst="rect">
                  <a:avLst/>
                </a:prstGeom>
                <a:solidFill>
                  <a:srgbClr val="FFFFFF"/>
                </a:solidFill>
                <a:ln w="19050" cap="flat" cmpd="sng">
                  <a:solidFill>
                    <a:srgbClr val="CC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7" name="Google Shape;807;p24"/>
                <p:cNvSpPr/>
                <p:nvPr/>
              </p:nvSpPr>
              <p:spPr>
                <a:xfrm>
                  <a:off x="1124014" y="386894"/>
                  <a:ext cx="2030400" cy="675000"/>
                </a:xfrm>
                <a:prstGeom prst="rect">
                  <a:avLst/>
                </a:prstGeom>
                <a:noFill/>
                <a:ln>
                  <a:noFill/>
                </a:ln>
              </p:spPr>
              <p:txBody>
                <a:bodyPr spcFirstLastPara="1" wrap="square" lIns="0" tIns="121900" rIns="0" bIns="121900" anchor="t" anchorCtr="0">
                  <a:noAutofit/>
                </a:bodyPr>
                <a:lstStyle/>
                <a:p>
                  <a:pPr marL="0" lvl="0" indent="0" algn="ctr" rtl="0">
                    <a:spcBef>
                      <a:spcPts val="0"/>
                    </a:spcBef>
                    <a:spcAft>
                      <a:spcPts val="0"/>
                    </a:spcAft>
                    <a:buNone/>
                  </a:pPr>
                  <a:r>
                    <a:rPr lang="en-US" sz="3200" b="1">
                      <a:solidFill>
                        <a:srgbClr val="CC0000"/>
                      </a:solidFill>
                    </a:rPr>
                    <a:t>Operations</a:t>
                  </a:r>
                  <a:endParaRPr sz="3200">
                    <a:solidFill>
                      <a:srgbClr val="CC0000"/>
                    </a:solidFill>
                  </a:endParaRPr>
                </a:p>
              </p:txBody>
            </p:sp>
            <p:sp>
              <p:nvSpPr>
                <p:cNvPr id="808" name="Google Shape;808;p24"/>
                <p:cNvSpPr/>
                <p:nvPr/>
              </p:nvSpPr>
              <p:spPr>
                <a:xfrm rot="5400000">
                  <a:off x="1938871" y="1027702"/>
                  <a:ext cx="389100" cy="278100"/>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809" name="Google Shape;809;p24"/>
              <p:cNvGrpSpPr/>
              <p:nvPr/>
            </p:nvGrpSpPr>
            <p:grpSpPr>
              <a:xfrm>
                <a:off x="484975" y="1894900"/>
                <a:ext cx="2400285" cy="609000"/>
                <a:chOff x="3593548" y="1520825"/>
                <a:chExt cx="2237402" cy="609000"/>
              </a:xfrm>
            </p:grpSpPr>
            <p:sp>
              <p:nvSpPr>
                <p:cNvPr id="810" name="Google Shape;810;p24"/>
                <p:cNvSpPr txBox="1"/>
                <p:nvPr/>
              </p:nvSpPr>
              <p:spPr>
                <a:xfrm>
                  <a:off x="3593548" y="1749125"/>
                  <a:ext cx="2237400" cy="3807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GitHub</a:t>
                  </a:r>
                  <a:endParaRPr sz="1900" b="1"/>
                </a:p>
              </p:txBody>
            </p:sp>
            <p:sp>
              <p:nvSpPr>
                <p:cNvPr id="811" name="Google Shape;811;p24"/>
                <p:cNvSpPr txBox="1"/>
                <p:nvPr/>
              </p:nvSpPr>
              <p:spPr>
                <a:xfrm>
                  <a:off x="3593550" y="15208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Source Control:</a:t>
                  </a:r>
                  <a:endParaRPr sz="1300" b="1"/>
                </a:p>
              </p:txBody>
            </p:sp>
          </p:grpSp>
          <p:grpSp>
            <p:nvGrpSpPr>
              <p:cNvPr id="812" name="Google Shape;812;p24"/>
              <p:cNvGrpSpPr/>
              <p:nvPr/>
            </p:nvGrpSpPr>
            <p:grpSpPr>
              <a:xfrm>
                <a:off x="484975" y="2428300"/>
                <a:ext cx="2400285" cy="582600"/>
                <a:chOff x="3593548" y="1368425"/>
                <a:chExt cx="2237402" cy="582600"/>
              </a:xfrm>
            </p:grpSpPr>
            <p:sp>
              <p:nvSpPr>
                <p:cNvPr id="813" name="Google Shape;813;p24"/>
                <p:cNvSpPr txBox="1"/>
                <p:nvPr/>
              </p:nvSpPr>
              <p:spPr>
                <a:xfrm>
                  <a:off x="3593548" y="1596725"/>
                  <a:ext cx="2237400" cy="3543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Docker</a:t>
                  </a:r>
                  <a:endParaRPr sz="1900" b="1"/>
                </a:p>
              </p:txBody>
            </p:sp>
            <p:sp>
              <p:nvSpPr>
                <p:cNvPr id="814" name="Google Shape;814;p24"/>
                <p:cNvSpPr txBox="1"/>
                <p:nvPr/>
              </p:nvSpPr>
              <p:spPr>
                <a:xfrm>
                  <a:off x="3593550" y="13684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Containerization:</a:t>
                  </a:r>
                  <a:endParaRPr sz="1300" b="1"/>
                </a:p>
              </p:txBody>
            </p:sp>
          </p:grpSp>
        </p:grpSp>
        <p:grpSp>
          <p:nvGrpSpPr>
            <p:cNvPr id="815" name="Google Shape;815;p24"/>
            <p:cNvGrpSpPr/>
            <p:nvPr/>
          </p:nvGrpSpPr>
          <p:grpSpPr>
            <a:xfrm>
              <a:off x="8571433" y="3948885"/>
              <a:ext cx="3200380" cy="776781"/>
              <a:chOff x="3593548" y="1444625"/>
              <a:chExt cx="2237402" cy="582600"/>
            </a:xfrm>
          </p:grpSpPr>
          <p:sp>
            <p:nvSpPr>
              <p:cNvPr id="816" name="Google Shape;816;p24"/>
              <p:cNvSpPr txBox="1"/>
              <p:nvPr/>
            </p:nvSpPr>
            <p:spPr>
              <a:xfrm>
                <a:off x="3593548" y="1672925"/>
                <a:ext cx="2237400" cy="3543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Google Cloud Platform</a:t>
                </a:r>
                <a:endParaRPr sz="1900" b="1"/>
              </a:p>
            </p:txBody>
          </p:sp>
          <p:sp>
            <p:nvSpPr>
              <p:cNvPr id="817" name="Google Shape;817;p24"/>
              <p:cNvSpPr txBox="1"/>
              <p:nvPr/>
            </p:nvSpPr>
            <p:spPr>
              <a:xfrm>
                <a:off x="3593550" y="14446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Cloud Provider:</a:t>
                </a:r>
                <a:endParaRPr sz="1300" b="1"/>
              </a:p>
            </p:txBody>
          </p:sp>
        </p:grpSp>
        <p:grpSp>
          <p:nvGrpSpPr>
            <p:cNvPr id="818" name="Google Shape;818;p24"/>
            <p:cNvGrpSpPr/>
            <p:nvPr/>
          </p:nvGrpSpPr>
          <p:grpSpPr>
            <a:xfrm>
              <a:off x="8571433" y="4660085"/>
              <a:ext cx="3200380" cy="776781"/>
              <a:chOff x="3593548" y="1444625"/>
              <a:chExt cx="2237402" cy="582600"/>
            </a:xfrm>
          </p:grpSpPr>
          <p:sp>
            <p:nvSpPr>
              <p:cNvPr id="819" name="Google Shape;819;p24"/>
              <p:cNvSpPr txBox="1"/>
              <p:nvPr/>
            </p:nvSpPr>
            <p:spPr>
              <a:xfrm>
                <a:off x="3593548" y="1672925"/>
                <a:ext cx="2237400" cy="3543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GitHub Actions, Ansible</a:t>
                </a:r>
                <a:endParaRPr sz="1900" b="1"/>
              </a:p>
            </p:txBody>
          </p:sp>
          <p:sp>
            <p:nvSpPr>
              <p:cNvPr id="820" name="Google Shape;820;p24"/>
              <p:cNvSpPr txBox="1"/>
              <p:nvPr/>
            </p:nvSpPr>
            <p:spPr>
              <a:xfrm>
                <a:off x="3593550" y="14446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Continuous Integration/ Deployment:</a:t>
                </a:r>
                <a:endParaRPr sz="1300" b="1"/>
              </a:p>
            </p:txBody>
          </p:sp>
        </p:grpSp>
        <p:grpSp>
          <p:nvGrpSpPr>
            <p:cNvPr id="821" name="Google Shape;821;p24"/>
            <p:cNvGrpSpPr/>
            <p:nvPr/>
          </p:nvGrpSpPr>
          <p:grpSpPr>
            <a:xfrm>
              <a:off x="8571433" y="5371285"/>
              <a:ext cx="3200380" cy="776781"/>
              <a:chOff x="3593548" y="1444625"/>
              <a:chExt cx="2237402" cy="582600"/>
            </a:xfrm>
          </p:grpSpPr>
          <p:sp>
            <p:nvSpPr>
              <p:cNvPr id="822" name="Google Shape;822;p24"/>
              <p:cNvSpPr txBox="1"/>
              <p:nvPr/>
            </p:nvSpPr>
            <p:spPr>
              <a:xfrm>
                <a:off x="3593548" y="1672925"/>
                <a:ext cx="2237400" cy="3543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Kubernetes</a:t>
                </a:r>
                <a:endParaRPr sz="1900" b="1"/>
              </a:p>
            </p:txBody>
          </p:sp>
          <p:sp>
            <p:nvSpPr>
              <p:cNvPr id="823" name="Google Shape;823;p24"/>
              <p:cNvSpPr txBox="1"/>
              <p:nvPr/>
            </p:nvSpPr>
            <p:spPr>
              <a:xfrm>
                <a:off x="3593550" y="14446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Scaling:</a:t>
                </a:r>
                <a:endParaRPr sz="1300" b="1"/>
              </a:p>
            </p:txBody>
          </p:sp>
        </p:grpSp>
      </p:grpSp>
      <p:sp>
        <p:nvSpPr>
          <p:cNvPr id="824" name="Google Shape;824;p24"/>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Outline</a:t>
            </a:r>
            <a:endParaRPr/>
          </a:p>
        </p:txBody>
      </p:sp>
      <p:sp>
        <p:nvSpPr>
          <p:cNvPr id="59" name="Google Shape;59;p8"/>
          <p:cNvSpPr txBox="1">
            <a:spLocks noGrp="1"/>
          </p:cNvSpPr>
          <p:nvPr>
            <p:ph type="body" idx="1"/>
          </p:nvPr>
        </p:nvSpPr>
        <p:spPr>
          <a:xfrm>
            <a:off x="645150" y="1253324"/>
            <a:ext cx="10515600" cy="4862700"/>
          </a:xfrm>
          <a:prstGeom prst="rect">
            <a:avLst/>
          </a:prstGeom>
        </p:spPr>
        <p:txBody>
          <a:bodyPr spcFirstLastPara="1" wrap="square" lIns="91425" tIns="45700" rIns="91425" bIns="45700" anchor="t" anchorCtr="0">
            <a:noAutofit/>
          </a:bodyPr>
          <a:lstStyle/>
          <a:p>
            <a:pPr marL="514350" lvl="0" indent="-514350" algn="l" rtl="0">
              <a:spcBef>
                <a:spcPts val="0"/>
              </a:spcBef>
              <a:spcAft>
                <a:spcPts val="0"/>
              </a:spcAft>
              <a:buClr>
                <a:srgbClr val="3F3F3F"/>
              </a:buClr>
              <a:buSzPts val="2800"/>
              <a:buFont typeface="Calibri"/>
              <a:buAutoNum type="arabicPeriod"/>
            </a:pPr>
            <a:r>
              <a:rPr lang="en-US" dirty="0">
                <a:solidFill>
                  <a:srgbClr val="3F3F3F"/>
                </a:solidFill>
              </a:rPr>
              <a:t>Why should you take this class and why not?</a:t>
            </a:r>
            <a:endParaRPr dirty="0"/>
          </a:p>
          <a:p>
            <a:pPr marL="514350" lvl="0" indent="-514350" algn="l" rtl="0">
              <a:spcBef>
                <a:spcPts val="1160"/>
              </a:spcBef>
              <a:spcAft>
                <a:spcPts val="0"/>
              </a:spcAft>
              <a:buClr>
                <a:srgbClr val="3F3F3F"/>
              </a:buClr>
              <a:buSzPts val="2800"/>
              <a:buFont typeface="Calibri"/>
              <a:buAutoNum type="arabicPeriod"/>
            </a:pPr>
            <a:r>
              <a:rPr lang="en-US" b="1" dirty="0">
                <a:solidFill>
                  <a:srgbClr val="3F3F3F"/>
                </a:solidFill>
              </a:rPr>
              <a:t>Who are we?</a:t>
            </a:r>
            <a:endParaRPr b="1"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Course structure and activities?</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Class organization (Workload, Logistics, Grades).</a:t>
            </a:r>
            <a:endParaRPr dirty="0"/>
          </a:p>
          <a:p>
            <a:pPr marL="0" lvl="0" indent="0" algn="l" rtl="0">
              <a:spcBef>
                <a:spcPts val="1160"/>
              </a:spcBef>
              <a:spcAft>
                <a:spcPts val="0"/>
              </a:spcAft>
              <a:buNone/>
            </a:pPr>
            <a:endParaRPr dirty="0">
              <a:solidFill>
                <a:srgbClr val="3F3F3F"/>
              </a:solidFill>
            </a:endParaRPr>
          </a:p>
        </p:txBody>
      </p:sp>
      <p:sp>
        <p:nvSpPr>
          <p:cNvPr id="61" name="Google Shape;61;p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cxnSp>
        <p:nvCxnSpPr>
          <p:cNvPr id="2" name="Google Shape;51;p7">
            <a:extLst>
              <a:ext uri="{FF2B5EF4-FFF2-40B4-BE49-F238E27FC236}">
                <a16:creationId xmlns:a16="http://schemas.microsoft.com/office/drawing/2014/main" id="{AACF53E8-93BB-34DA-382B-00AC8B7FD40E}"/>
              </a:ext>
            </a:extLst>
          </p:cNvPr>
          <p:cNvCxnSpPr>
            <a:cxnSpLocks/>
          </p:cNvCxnSpPr>
          <p:nvPr/>
        </p:nvCxnSpPr>
        <p:spPr>
          <a:xfrm>
            <a:off x="645150" y="3880692"/>
            <a:ext cx="9351466" cy="0"/>
          </a:xfrm>
          <a:prstGeom prst="straightConnector1">
            <a:avLst/>
          </a:prstGeom>
          <a:noFill/>
          <a:ln w="25400" cap="flat" cmpd="sng">
            <a:solidFill>
              <a:srgbClr val="595959"/>
            </a:solidFill>
            <a:prstDash val="solid"/>
            <a:round/>
            <a:headEnd type="none" w="sm" len="sm"/>
            <a:tailEnd type="none" w="sm" len="sm"/>
          </a:ln>
          <a:effectLst>
            <a:outerShdw blurRad="40000" dist="20000" dir="5400000" rotWithShape="0">
              <a:srgbClr val="000000">
                <a:alpha val="37650"/>
              </a:srgbClr>
            </a:outerShdw>
          </a:effectLst>
        </p:spPr>
      </p:cxnSp>
      <p:sp>
        <p:nvSpPr>
          <p:cNvPr id="3" name="TextBox 2">
            <a:extLst>
              <a:ext uri="{FF2B5EF4-FFF2-40B4-BE49-F238E27FC236}">
                <a16:creationId xmlns:a16="http://schemas.microsoft.com/office/drawing/2014/main" id="{9285CC4D-3785-C9E2-ADB9-8E0462B58496}"/>
              </a:ext>
            </a:extLst>
          </p:cNvPr>
          <p:cNvSpPr txBox="1"/>
          <p:nvPr/>
        </p:nvSpPr>
        <p:spPr>
          <a:xfrm>
            <a:off x="645150" y="4361992"/>
            <a:ext cx="6110416" cy="523220"/>
          </a:xfrm>
          <a:prstGeom prst="rect">
            <a:avLst/>
          </a:prstGeom>
          <a:noFill/>
        </p:spPr>
        <p:txBody>
          <a:bodyPr wrap="square">
            <a:spAutoFit/>
          </a:bodyPr>
          <a:lstStyle/>
          <a:p>
            <a:pPr marL="0" indent="0">
              <a:spcBef>
                <a:spcPts val="1160"/>
              </a:spcBef>
              <a:buClr>
                <a:srgbClr val="3F3F3F"/>
              </a:buClr>
              <a:buNone/>
            </a:pPr>
            <a:r>
              <a:rPr lang="en-US" sz="2800" dirty="0">
                <a:solidFill>
                  <a:srgbClr val="3F3F3F"/>
                </a:solidFill>
              </a:rPr>
              <a:t>Projects</a:t>
            </a:r>
            <a:endParaRPr lang="en-US" sz="2800" dirty="0"/>
          </a:p>
        </p:txBody>
      </p:sp>
    </p:spTree>
    <p:extLst>
      <p:ext uri="{BB962C8B-B14F-4D97-AF65-F5344CB8AC3E}">
        <p14:creationId xmlns:p14="http://schemas.microsoft.com/office/powerpoint/2010/main" val="37202414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26"/>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r>
              <a:rPr lang="en-US" dirty="0"/>
              <a:t>Who? The Astro-Statistician Who Rocks The Kitchen!</a:t>
            </a:r>
            <a:br>
              <a:rPr lang="en-US" dirty="0"/>
            </a:br>
            <a:endParaRPr dirty="0"/>
          </a:p>
        </p:txBody>
      </p:sp>
      <p:sp>
        <p:nvSpPr>
          <p:cNvPr id="840" name="Google Shape;840;p26"/>
          <p:cNvSpPr txBox="1">
            <a:spLocks noGrp="1"/>
          </p:cNvSpPr>
          <p:nvPr>
            <p:ph type="body" idx="1"/>
          </p:nvPr>
        </p:nvSpPr>
        <p:spPr>
          <a:xfrm>
            <a:off x="377855" y="917135"/>
            <a:ext cx="8373600" cy="5294107"/>
          </a:xfrm>
          <a:prstGeom prst="rect">
            <a:avLst/>
          </a:prstGeom>
        </p:spPr>
        <p:txBody>
          <a:bodyPr spcFirstLastPara="1" wrap="square" lIns="91425" tIns="45700" rIns="91425" bIns="45700" anchor="t" anchorCtr="0">
            <a:noAutofit/>
          </a:bodyPr>
          <a:lstStyle/>
          <a:p>
            <a:pPr marL="101600" lvl="0" indent="0">
              <a:lnSpc>
                <a:spcPct val="115000"/>
              </a:lnSpc>
              <a:buSzPts val="2000"/>
              <a:buNone/>
            </a:pPr>
            <a:r>
              <a:rPr lang="en-US" sz="2000" dirty="0"/>
              <a:t>Roles: </a:t>
            </a:r>
          </a:p>
          <a:p>
            <a:pPr marL="444500" indent="-342900">
              <a:lnSpc>
                <a:spcPct val="115000"/>
              </a:lnSpc>
              <a:buSzPts val="2000"/>
            </a:pPr>
            <a:r>
              <a:rPr lang="en-US" sz="2000" dirty="0"/>
              <a:t>The Science Wizard: Scientific Director of IACS.</a:t>
            </a:r>
          </a:p>
          <a:p>
            <a:pPr marL="444500" indent="-342900">
              <a:lnSpc>
                <a:spcPct val="115000"/>
              </a:lnSpc>
              <a:buSzPts val="2000"/>
            </a:pPr>
            <a:r>
              <a:rPr lang="en-US" sz="2000" dirty="0"/>
              <a:t>Course Maestro: Instructs CS109a, CS109b, and AC215 like a boss.</a:t>
            </a:r>
          </a:p>
          <a:p>
            <a:pPr marL="444500" indent="-342900">
              <a:lnSpc>
                <a:spcPct val="115000"/>
              </a:lnSpc>
              <a:buSzPts val="2000"/>
            </a:pPr>
            <a:r>
              <a:rPr lang="en-US" sz="2000" dirty="0"/>
              <a:t>Astro-Guru: Stoked about the next-gen telescopes that are about to revolutionize our view of the universe!</a:t>
            </a:r>
          </a:p>
          <a:p>
            <a:pPr lvl="0" indent="-355600">
              <a:lnSpc>
                <a:spcPct val="115000"/>
              </a:lnSpc>
              <a:buSzPts val="2000"/>
            </a:pPr>
            <a:endParaRPr lang="en-US" sz="2000" dirty="0"/>
          </a:p>
          <a:p>
            <a:pPr marL="101600" lvl="0" indent="0">
              <a:lnSpc>
                <a:spcPct val="115000"/>
              </a:lnSpc>
              <a:buSzPts val="2000"/>
              <a:buNone/>
            </a:pPr>
            <a:r>
              <a:rPr lang="en-US" sz="2000" dirty="0"/>
              <a:t>Research Lab: </a:t>
            </a:r>
          </a:p>
          <a:p>
            <a:pPr lvl="0" indent="-355600">
              <a:lnSpc>
                <a:spcPct val="115000"/>
              </a:lnSpc>
              <a:buSzPts val="2000"/>
            </a:pPr>
            <a:r>
              <a:rPr lang="en-US" sz="2000" dirty="0" err="1"/>
              <a:t>StellarDNN</a:t>
            </a:r>
            <a:r>
              <a:rPr lang="en-US" sz="2000" dirty="0"/>
              <a:t> Maverick: Tackles cosmic mysteries where astronomy, ML, and stats collide!</a:t>
            </a:r>
          </a:p>
          <a:p>
            <a:pPr lvl="0" indent="-355600">
              <a:lnSpc>
                <a:spcPct val="115000"/>
              </a:lnSpc>
              <a:buSzPts val="2000"/>
            </a:pPr>
            <a:r>
              <a:rPr lang="en-US" sz="2000" dirty="0"/>
              <a:t>His Interests? Cracking open differential equations with deep neural networks, being a detective in deep neural network inference, and teaching NLP techniques to chat with stars (well, in astronomical time series analysis, but let's keep it jazzy!).</a:t>
            </a:r>
          </a:p>
          <a:p>
            <a:pPr marL="101600" lvl="0" indent="0">
              <a:lnSpc>
                <a:spcPct val="115000"/>
              </a:lnSpc>
              <a:buSzPts val="2000"/>
              <a:buNone/>
            </a:pPr>
            <a:endParaRPr lang="en-US" sz="2000" dirty="0"/>
          </a:p>
        </p:txBody>
      </p:sp>
      <p:sp>
        <p:nvSpPr>
          <p:cNvPr id="841" name="Google Shape;841;p26"/>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pic>
        <p:nvPicPr>
          <p:cNvPr id="842" name="Google Shape;842;p26"/>
          <p:cNvPicPr preferRelativeResize="0"/>
          <p:nvPr/>
        </p:nvPicPr>
        <p:blipFill>
          <a:blip r:embed="rId3">
            <a:alphaModFix/>
          </a:blip>
          <a:stretch>
            <a:fillRect/>
          </a:stretch>
        </p:blipFill>
        <p:spPr>
          <a:xfrm>
            <a:off x="8859725" y="1778600"/>
            <a:ext cx="2805900" cy="3733275"/>
          </a:xfrm>
          <a:prstGeom prst="rect">
            <a:avLst/>
          </a:prstGeom>
          <a:noFill/>
          <a:ln>
            <a:noFill/>
          </a:ln>
        </p:spPr>
      </p:pic>
    </p:spTree>
    <p:extLst>
      <p:ext uri="{BB962C8B-B14F-4D97-AF65-F5344CB8AC3E}">
        <p14:creationId xmlns:p14="http://schemas.microsoft.com/office/powerpoint/2010/main" val="3952135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4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4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40">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4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26"/>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r>
              <a:rPr lang="en-US" dirty="0"/>
              <a:t>Who? The Astro-Statistician Who Rocks The Kitchen!</a:t>
            </a:r>
            <a:br>
              <a:rPr lang="en-US" dirty="0"/>
            </a:br>
            <a:endParaRPr dirty="0"/>
          </a:p>
        </p:txBody>
      </p:sp>
      <p:sp>
        <p:nvSpPr>
          <p:cNvPr id="840" name="Google Shape;840;p26"/>
          <p:cNvSpPr txBox="1">
            <a:spLocks noGrp="1"/>
          </p:cNvSpPr>
          <p:nvPr>
            <p:ph type="body" idx="1"/>
          </p:nvPr>
        </p:nvSpPr>
        <p:spPr>
          <a:xfrm>
            <a:off x="302399" y="1877550"/>
            <a:ext cx="8373600" cy="5294107"/>
          </a:xfrm>
          <a:prstGeom prst="rect">
            <a:avLst/>
          </a:prstGeom>
        </p:spPr>
        <p:txBody>
          <a:bodyPr spcFirstLastPara="1" wrap="square" lIns="91425" tIns="45700" rIns="91425" bIns="45700" anchor="t" anchorCtr="0">
            <a:noAutofit/>
          </a:bodyPr>
          <a:lstStyle/>
          <a:p>
            <a:pPr marL="101600" lvl="0" indent="0">
              <a:lnSpc>
                <a:spcPct val="115000"/>
              </a:lnSpc>
              <a:buSzPts val="2000"/>
              <a:buNone/>
            </a:pPr>
            <a:r>
              <a:rPr lang="en-US" sz="2000" dirty="0"/>
              <a:t>Fun Facts:</a:t>
            </a:r>
          </a:p>
          <a:p>
            <a:pPr lvl="0" indent="-355600">
              <a:lnSpc>
                <a:spcPct val="115000"/>
              </a:lnSpc>
              <a:buSzPts val="2000"/>
            </a:pPr>
            <a:r>
              <a:rPr lang="en-US" sz="2000" dirty="0"/>
              <a:t>Musical Soul: Classical tunes and opera are his jam. The Boston Symphony Orchestra is his second home!</a:t>
            </a:r>
          </a:p>
          <a:p>
            <a:pPr lvl="0" indent="-355600">
              <a:lnSpc>
                <a:spcPct val="115000"/>
              </a:lnSpc>
              <a:buSzPts val="2000"/>
            </a:pPr>
            <a:r>
              <a:rPr lang="en-US" sz="2000" dirty="0"/>
              <a:t>Culinary Artist: Holds a cooking badge of honor from Le Cordon Bleu and enjoys both whipping up a storm and devouring the results.</a:t>
            </a:r>
          </a:p>
          <a:p>
            <a:pPr lvl="0" indent="-355600">
              <a:lnSpc>
                <a:spcPct val="115000"/>
              </a:lnSpc>
              <a:buSzPts val="2000"/>
            </a:pPr>
            <a:r>
              <a:rPr lang="en-US" sz="2000" dirty="0"/>
              <a:t>Adventure Junkie: From biking up mountains to skiing down them, from kayaking to hooking fish mid-air—this professor is always on the go!</a:t>
            </a:r>
          </a:p>
        </p:txBody>
      </p:sp>
      <p:sp>
        <p:nvSpPr>
          <p:cNvPr id="841" name="Google Shape;841;p26"/>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pic>
        <p:nvPicPr>
          <p:cNvPr id="842" name="Google Shape;842;p26"/>
          <p:cNvPicPr preferRelativeResize="0"/>
          <p:nvPr/>
        </p:nvPicPr>
        <p:blipFill>
          <a:blip r:embed="rId3">
            <a:alphaModFix/>
          </a:blip>
          <a:stretch>
            <a:fillRect/>
          </a:stretch>
        </p:blipFill>
        <p:spPr>
          <a:xfrm>
            <a:off x="8859725" y="1778600"/>
            <a:ext cx="2805900" cy="3733275"/>
          </a:xfrm>
          <a:prstGeom prst="rect">
            <a:avLst/>
          </a:prstGeom>
          <a:noFill/>
          <a:ln>
            <a:noFill/>
          </a:ln>
        </p:spPr>
      </p:pic>
      <p:pic>
        <p:nvPicPr>
          <p:cNvPr id="2" name="Picture 1">
            <a:extLst>
              <a:ext uri="{FF2B5EF4-FFF2-40B4-BE49-F238E27FC236}">
                <a16:creationId xmlns:a16="http://schemas.microsoft.com/office/drawing/2014/main" id="{581C41A5-530C-A64F-5D73-A076C28F8449}"/>
              </a:ext>
            </a:extLst>
          </p:cNvPr>
          <p:cNvPicPr>
            <a:picLocks noChangeAspect="1"/>
          </p:cNvPicPr>
          <p:nvPr/>
        </p:nvPicPr>
        <p:blipFill>
          <a:blip r:embed="rId4"/>
          <a:stretch>
            <a:fillRect/>
          </a:stretch>
        </p:blipFill>
        <p:spPr>
          <a:xfrm>
            <a:off x="8895401" y="1877550"/>
            <a:ext cx="2953950" cy="3938600"/>
          </a:xfrm>
          <a:prstGeom prst="rect">
            <a:avLst/>
          </a:prstGeom>
        </p:spPr>
      </p:pic>
    </p:spTree>
    <p:extLst>
      <p:ext uri="{BB962C8B-B14F-4D97-AF65-F5344CB8AC3E}">
        <p14:creationId xmlns:p14="http://schemas.microsoft.com/office/powerpoint/2010/main" val="272465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4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27"/>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Who ?</a:t>
            </a:r>
            <a:endParaRPr/>
          </a:p>
        </p:txBody>
      </p:sp>
      <p:sp>
        <p:nvSpPr>
          <p:cNvPr id="849" name="Google Shape;849;p27"/>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pic>
        <p:nvPicPr>
          <p:cNvPr id="850" name="Google Shape;850;p27"/>
          <p:cNvPicPr preferRelativeResize="0"/>
          <p:nvPr/>
        </p:nvPicPr>
        <p:blipFill>
          <a:blip r:embed="rId3">
            <a:alphaModFix/>
          </a:blip>
          <a:stretch>
            <a:fillRect/>
          </a:stretch>
        </p:blipFill>
        <p:spPr>
          <a:xfrm>
            <a:off x="631100" y="941775"/>
            <a:ext cx="2298824" cy="3065098"/>
          </a:xfrm>
          <a:prstGeom prst="rect">
            <a:avLst/>
          </a:prstGeom>
          <a:noFill/>
          <a:ln>
            <a:noFill/>
          </a:ln>
        </p:spPr>
      </p:pic>
      <p:sp>
        <p:nvSpPr>
          <p:cNvPr id="851" name="Google Shape;851;p27"/>
          <p:cNvSpPr txBox="1"/>
          <p:nvPr/>
        </p:nvSpPr>
        <p:spPr>
          <a:xfrm>
            <a:off x="7939267" y="4364687"/>
            <a:ext cx="3461795" cy="19543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dirty="0"/>
              <a:t>Connor </a:t>
            </a:r>
            <a:r>
              <a:rPr lang="en-US" sz="2500" dirty="0" err="1"/>
              <a:t>Capitolo</a:t>
            </a:r>
            <a:endParaRPr sz="2500" dirty="0"/>
          </a:p>
          <a:p>
            <a:pPr marL="0" lvl="0" indent="0" algn="l" rtl="0">
              <a:spcBef>
                <a:spcPts val="0"/>
              </a:spcBef>
              <a:spcAft>
                <a:spcPts val="0"/>
              </a:spcAft>
              <a:buNone/>
            </a:pPr>
            <a:r>
              <a:rPr lang="en-US" sz="1500" dirty="0"/>
              <a:t>Machine Learning Engineer</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US" sz="1500" dirty="0"/>
              <a:t>Graduated from Master’s in DS program in May 2022</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US" sz="1500" dirty="0"/>
              <a:t>Fun Fact: Loves to go fly fishing</a:t>
            </a:r>
            <a:endParaRPr sz="1500" dirty="0"/>
          </a:p>
        </p:txBody>
      </p:sp>
      <p:pic>
        <p:nvPicPr>
          <p:cNvPr id="852" name="Google Shape;852;p27"/>
          <p:cNvPicPr preferRelativeResize="0"/>
          <p:nvPr/>
        </p:nvPicPr>
        <p:blipFill rotWithShape="1">
          <a:blip r:embed="rId4">
            <a:alphaModFix/>
          </a:blip>
          <a:srcRect l="24176" r="24176"/>
          <a:stretch/>
        </p:blipFill>
        <p:spPr>
          <a:xfrm>
            <a:off x="4382650" y="941775"/>
            <a:ext cx="2298824" cy="3065098"/>
          </a:xfrm>
          <a:prstGeom prst="rect">
            <a:avLst/>
          </a:prstGeom>
          <a:noFill/>
          <a:ln>
            <a:noFill/>
          </a:ln>
        </p:spPr>
      </p:pic>
      <p:sp>
        <p:nvSpPr>
          <p:cNvPr id="853" name="Google Shape;853;p27"/>
          <p:cNvSpPr txBox="1"/>
          <p:nvPr/>
        </p:nvSpPr>
        <p:spPr>
          <a:xfrm>
            <a:off x="4054240" y="4300618"/>
            <a:ext cx="3210799" cy="19543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dirty="0"/>
              <a:t>Andrew Smith</a:t>
            </a:r>
            <a:endParaRPr sz="2500" dirty="0"/>
          </a:p>
          <a:p>
            <a:pPr marL="0" lvl="0" indent="0" algn="l" rtl="0">
              <a:spcBef>
                <a:spcPts val="0"/>
              </a:spcBef>
              <a:spcAft>
                <a:spcPts val="0"/>
              </a:spcAft>
              <a:buNone/>
            </a:pPr>
            <a:r>
              <a:rPr lang="en-US" sz="1500" dirty="0"/>
              <a:t>Passionate about using machines to model and assist the human creative process</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US" sz="1500" dirty="0"/>
              <a:t>Fun Fact: Has produced concerts on five different continents </a:t>
            </a:r>
            <a:endParaRPr sz="1500" dirty="0"/>
          </a:p>
        </p:txBody>
      </p:sp>
      <p:sp>
        <p:nvSpPr>
          <p:cNvPr id="854" name="Google Shape;854;p27"/>
          <p:cNvSpPr txBox="1"/>
          <p:nvPr/>
        </p:nvSpPr>
        <p:spPr>
          <a:xfrm>
            <a:off x="358062" y="4300618"/>
            <a:ext cx="2844900" cy="218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dirty="0"/>
              <a:t>Rashmi </a:t>
            </a:r>
            <a:r>
              <a:rPr lang="en-US" sz="2500" dirty="0" err="1"/>
              <a:t>Banthia</a:t>
            </a:r>
            <a:endParaRPr sz="2500" dirty="0"/>
          </a:p>
          <a:p>
            <a:pPr marL="0" lvl="0" indent="0" algn="l" rtl="0">
              <a:spcBef>
                <a:spcPts val="0"/>
              </a:spcBef>
              <a:spcAft>
                <a:spcPts val="0"/>
              </a:spcAft>
              <a:buClr>
                <a:schemeClr val="dk1"/>
              </a:buClr>
              <a:buSzPts val="1100"/>
              <a:buFont typeface="Arial"/>
              <a:buNone/>
            </a:pPr>
            <a:r>
              <a:rPr lang="en-US" sz="1500" dirty="0">
                <a:solidFill>
                  <a:schemeClr val="dk1"/>
                </a:solidFill>
              </a:rPr>
              <a:t>TF for many Data Science classes here at Harvard including CS109A/B.</a:t>
            </a:r>
            <a:endParaRPr sz="1500" dirty="0">
              <a:solidFill>
                <a:schemeClr val="dk1"/>
              </a:solidFill>
            </a:endParaRPr>
          </a:p>
          <a:p>
            <a:pPr marL="0" lvl="0" indent="0" algn="l" rtl="0">
              <a:spcBef>
                <a:spcPts val="0"/>
              </a:spcBef>
              <a:spcAft>
                <a:spcPts val="0"/>
              </a:spcAft>
              <a:buClr>
                <a:schemeClr val="dk1"/>
              </a:buClr>
              <a:buSzPts val="1100"/>
              <a:buFont typeface="Arial"/>
              <a:buNone/>
            </a:pPr>
            <a:endParaRPr sz="1500" dirty="0">
              <a:solidFill>
                <a:schemeClr val="dk1"/>
              </a:solidFill>
            </a:endParaRPr>
          </a:p>
          <a:p>
            <a:pPr marL="0" lvl="0" indent="0" algn="l" rtl="0">
              <a:spcBef>
                <a:spcPts val="0"/>
              </a:spcBef>
              <a:spcAft>
                <a:spcPts val="0"/>
              </a:spcAft>
              <a:buClr>
                <a:schemeClr val="dk1"/>
              </a:buClr>
              <a:buSzPts val="1100"/>
              <a:buFont typeface="Arial"/>
              <a:buNone/>
            </a:pPr>
            <a:r>
              <a:rPr lang="en-US" sz="1500" dirty="0">
                <a:solidFill>
                  <a:schemeClr val="dk1"/>
                </a:solidFill>
              </a:rPr>
              <a:t>Fun Fact: Enjoys </a:t>
            </a:r>
            <a:r>
              <a:rPr lang="en-US" sz="1500" dirty="0" err="1">
                <a:solidFill>
                  <a:schemeClr val="dk1"/>
                </a:solidFill>
              </a:rPr>
              <a:t>kaggle</a:t>
            </a:r>
            <a:r>
              <a:rPr lang="en-US" sz="1500" dirty="0">
                <a:solidFill>
                  <a:schemeClr val="dk1"/>
                </a:solidFill>
              </a:rPr>
              <a:t> competitions</a:t>
            </a:r>
            <a:endParaRPr sz="1500" dirty="0">
              <a:solidFill>
                <a:schemeClr val="dk1"/>
              </a:solidFill>
            </a:endParaRPr>
          </a:p>
          <a:p>
            <a:pPr marL="0" lvl="0" indent="0" algn="l" rtl="0">
              <a:spcBef>
                <a:spcPts val="0"/>
              </a:spcBef>
              <a:spcAft>
                <a:spcPts val="0"/>
              </a:spcAft>
              <a:buClr>
                <a:schemeClr val="dk1"/>
              </a:buClr>
              <a:buSzPts val="1100"/>
              <a:buFont typeface="Arial"/>
              <a:buNone/>
            </a:pPr>
            <a:endParaRPr sz="1500" dirty="0">
              <a:solidFill>
                <a:schemeClr val="dk1"/>
              </a:solidFill>
            </a:endParaRPr>
          </a:p>
        </p:txBody>
      </p:sp>
      <p:pic>
        <p:nvPicPr>
          <p:cNvPr id="855" name="Google Shape;855;p27"/>
          <p:cNvPicPr preferRelativeResize="0"/>
          <p:nvPr/>
        </p:nvPicPr>
        <p:blipFill>
          <a:blip r:embed="rId5">
            <a:alphaModFix/>
          </a:blip>
          <a:stretch>
            <a:fillRect/>
          </a:stretch>
        </p:blipFill>
        <p:spPr>
          <a:xfrm>
            <a:off x="8186075" y="947988"/>
            <a:ext cx="2717187" cy="319081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28"/>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Who ?</a:t>
            </a:r>
            <a:endParaRPr/>
          </a:p>
        </p:txBody>
      </p:sp>
      <p:sp>
        <p:nvSpPr>
          <p:cNvPr id="862" name="Google Shape;862;p2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
        <p:nvSpPr>
          <p:cNvPr id="863" name="Google Shape;863;p28"/>
          <p:cNvSpPr txBox="1"/>
          <p:nvPr/>
        </p:nvSpPr>
        <p:spPr>
          <a:xfrm>
            <a:off x="3933320" y="4161899"/>
            <a:ext cx="3525093" cy="241601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dirty="0"/>
              <a:t>Tale </a:t>
            </a:r>
            <a:r>
              <a:rPr lang="en-US" sz="2500" dirty="0" err="1"/>
              <a:t>Lokvenec</a:t>
            </a:r>
            <a:endParaRPr lang="en-US" sz="2500" dirty="0"/>
          </a:p>
          <a:p>
            <a:pPr marL="0" lvl="0" indent="0" algn="l" rtl="0">
              <a:spcBef>
                <a:spcPts val="0"/>
              </a:spcBef>
              <a:spcAft>
                <a:spcPts val="0"/>
              </a:spcAft>
              <a:buNone/>
            </a:pPr>
            <a:r>
              <a:rPr lang="en-US" sz="1500" dirty="0">
                <a:solidFill>
                  <a:schemeClr val="tx1">
                    <a:lumMod val="75000"/>
                    <a:lumOff val="25000"/>
                  </a:schemeClr>
                </a:solidFill>
              </a:rPr>
              <a:t>Tale is a Founding Machine Learning Engineer at </a:t>
            </a:r>
            <a:r>
              <a:rPr lang="en-US" sz="1500" dirty="0" err="1">
                <a:solidFill>
                  <a:schemeClr val="tx1">
                    <a:lumMod val="75000"/>
                    <a:lumOff val="25000"/>
                  </a:schemeClr>
                </a:solidFill>
              </a:rPr>
              <a:t>Zenlytic</a:t>
            </a:r>
            <a:r>
              <a:rPr lang="en-US" sz="1500" dirty="0">
                <a:solidFill>
                  <a:schemeClr val="tx1">
                    <a:lumMod val="75000"/>
                    <a:lumOff val="25000"/>
                  </a:schemeClr>
                </a:solidFill>
              </a:rPr>
              <a:t>, specializing in natural language processing (NLP) and ML system design.</a:t>
            </a:r>
          </a:p>
          <a:p>
            <a:pPr marL="0" lvl="0" indent="0" algn="l" rtl="0">
              <a:spcBef>
                <a:spcPts val="0"/>
              </a:spcBef>
              <a:spcAft>
                <a:spcPts val="0"/>
              </a:spcAft>
              <a:buNone/>
            </a:pPr>
            <a:endParaRPr lang="en-US" sz="1500" dirty="0">
              <a:solidFill>
                <a:schemeClr val="tx1">
                  <a:lumMod val="75000"/>
                  <a:lumOff val="25000"/>
                </a:schemeClr>
              </a:solidFill>
            </a:endParaRPr>
          </a:p>
          <a:p>
            <a:pPr marL="0" lvl="0" indent="0" algn="l" rtl="0">
              <a:spcBef>
                <a:spcPts val="0"/>
              </a:spcBef>
              <a:spcAft>
                <a:spcPts val="0"/>
              </a:spcAft>
              <a:buNone/>
            </a:pPr>
            <a:r>
              <a:rPr lang="en-US" sz="1500" dirty="0">
                <a:solidFill>
                  <a:schemeClr val="tx1">
                    <a:lumMod val="75000"/>
                    <a:lumOff val="25000"/>
                  </a:schemeClr>
                </a:solidFill>
              </a:rPr>
              <a:t>Fun Fact: He is a super basketball player and until the age of 16 he was in the national team of Macedonia. </a:t>
            </a:r>
          </a:p>
        </p:txBody>
      </p:sp>
      <p:pic>
        <p:nvPicPr>
          <p:cNvPr id="864" name="Google Shape;864;p28"/>
          <p:cNvPicPr preferRelativeResize="0"/>
          <p:nvPr/>
        </p:nvPicPr>
        <p:blipFill>
          <a:blip r:embed="rId3">
            <a:alphaModFix/>
          </a:blip>
          <a:stretch>
            <a:fillRect/>
          </a:stretch>
        </p:blipFill>
        <p:spPr>
          <a:xfrm>
            <a:off x="444450" y="941775"/>
            <a:ext cx="2980250" cy="2980250"/>
          </a:xfrm>
          <a:prstGeom prst="rect">
            <a:avLst/>
          </a:prstGeom>
          <a:noFill/>
          <a:ln>
            <a:noFill/>
          </a:ln>
        </p:spPr>
      </p:pic>
      <p:sp>
        <p:nvSpPr>
          <p:cNvPr id="865" name="Google Shape;865;p28"/>
          <p:cNvSpPr txBox="1"/>
          <p:nvPr/>
        </p:nvSpPr>
        <p:spPr>
          <a:xfrm>
            <a:off x="579800" y="4161899"/>
            <a:ext cx="2844900" cy="218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dirty="0"/>
              <a:t>Shivas Jayaram</a:t>
            </a:r>
            <a:endParaRPr sz="2500" dirty="0"/>
          </a:p>
          <a:p>
            <a:pPr marL="0" lvl="0" indent="0" algn="l" rtl="0">
              <a:spcBef>
                <a:spcPts val="0"/>
              </a:spcBef>
              <a:spcAft>
                <a:spcPts val="0"/>
              </a:spcAft>
              <a:buNone/>
            </a:pPr>
            <a:r>
              <a:rPr lang="en-US" sz="1500" dirty="0"/>
              <a:t>Deep Learning Researcher, Educator and Practitioner</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US" sz="1500" dirty="0"/>
              <a:t>Working on medical-pharma knowledge platform startup</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US" sz="1500" dirty="0"/>
              <a:t>Fun Fact: He is a dog lover </a:t>
            </a:r>
            <a:endParaRPr sz="1500" dirty="0"/>
          </a:p>
        </p:txBody>
      </p:sp>
      <p:pic>
        <p:nvPicPr>
          <p:cNvPr id="2" name="Picture 1">
            <a:extLst>
              <a:ext uri="{FF2B5EF4-FFF2-40B4-BE49-F238E27FC236}">
                <a16:creationId xmlns:a16="http://schemas.microsoft.com/office/drawing/2014/main" id="{E3988BE1-0529-849E-901A-754B6A3F5655}"/>
              </a:ext>
            </a:extLst>
          </p:cNvPr>
          <p:cNvPicPr>
            <a:picLocks noChangeAspect="1"/>
          </p:cNvPicPr>
          <p:nvPr/>
        </p:nvPicPr>
        <p:blipFill>
          <a:blip r:embed="rId4"/>
          <a:stretch>
            <a:fillRect/>
          </a:stretch>
        </p:blipFill>
        <p:spPr>
          <a:xfrm>
            <a:off x="4205743" y="978003"/>
            <a:ext cx="2980249" cy="2980249"/>
          </a:xfrm>
          <a:prstGeom prst="rect">
            <a:avLst/>
          </a:prstGeom>
        </p:spPr>
      </p:pic>
      <p:sp>
        <p:nvSpPr>
          <p:cNvPr id="3" name="Google Shape;863;p28">
            <a:extLst>
              <a:ext uri="{FF2B5EF4-FFF2-40B4-BE49-F238E27FC236}">
                <a16:creationId xmlns:a16="http://schemas.microsoft.com/office/drawing/2014/main" id="{8C77BFD2-452E-5D38-AC64-4CEA52B614A7}"/>
              </a:ext>
            </a:extLst>
          </p:cNvPr>
          <p:cNvSpPr txBox="1"/>
          <p:nvPr/>
        </p:nvSpPr>
        <p:spPr>
          <a:xfrm>
            <a:off x="7895399" y="4150164"/>
            <a:ext cx="3910778" cy="241601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dirty="0">
                <a:solidFill>
                  <a:schemeClr val="tx1">
                    <a:lumMod val="75000"/>
                    <a:lumOff val="25000"/>
                  </a:schemeClr>
                </a:solidFill>
              </a:rPr>
              <a:t>Matthew Nazari </a:t>
            </a:r>
          </a:p>
          <a:p>
            <a:pPr marL="0" lvl="0" indent="0" algn="l" rtl="0">
              <a:spcBef>
                <a:spcPts val="0"/>
              </a:spcBef>
              <a:spcAft>
                <a:spcPts val="0"/>
              </a:spcAft>
              <a:buNone/>
            </a:pPr>
            <a:r>
              <a:rPr lang="en-US" sz="1500" b="0" i="0" dirty="0">
                <a:solidFill>
                  <a:schemeClr val="tx1">
                    <a:lumMod val="75000"/>
                    <a:lumOff val="25000"/>
                  </a:schemeClr>
                </a:solidFill>
                <a:effectLst/>
                <a:latin typeface="Arial" panose="020B0604020202020204" pitchFamily="34" charset="0"/>
                <a:cs typeface="Arial" panose="020B0604020202020204" pitchFamily="34" charset="0"/>
              </a:rPr>
              <a:t>Deep Learning Researcher and Student. Developing online language learning spaces for the Northeastern Neo-Aramaic dialects </a:t>
            </a:r>
          </a:p>
          <a:p>
            <a:pPr marL="0" lvl="0" indent="0" algn="l" rtl="0">
              <a:spcBef>
                <a:spcPts val="0"/>
              </a:spcBef>
              <a:spcAft>
                <a:spcPts val="0"/>
              </a:spcAft>
              <a:buNone/>
            </a:pPr>
            <a:endParaRPr lang="en-US" sz="1500" dirty="0">
              <a:solidFill>
                <a:schemeClr val="tx1">
                  <a:lumMod val="75000"/>
                  <a:lumOff val="25000"/>
                </a:schemeClr>
              </a:solidFill>
              <a:latin typeface="Arial" panose="020B0604020202020204" pitchFamily="34" charset="0"/>
              <a:cs typeface="Arial" panose="020B0604020202020204" pitchFamily="34" charset="0"/>
            </a:endParaRPr>
          </a:p>
          <a:p>
            <a:pPr marL="0" lvl="0" indent="0" algn="l" rtl="0">
              <a:spcBef>
                <a:spcPts val="0"/>
              </a:spcBef>
              <a:spcAft>
                <a:spcPts val="0"/>
              </a:spcAft>
              <a:buNone/>
            </a:pPr>
            <a:r>
              <a:rPr lang="en-US" sz="1500" b="0" i="0" dirty="0">
                <a:solidFill>
                  <a:schemeClr val="tx1">
                    <a:lumMod val="75000"/>
                    <a:lumOff val="25000"/>
                  </a:schemeClr>
                </a:solidFill>
                <a:effectLst/>
                <a:latin typeface="Arial" panose="020B0604020202020204" pitchFamily="34" charset="0"/>
                <a:cs typeface="Arial" panose="020B0604020202020204" pitchFamily="34" charset="0"/>
              </a:rPr>
              <a:t>Fun Fact: You can concatenate </a:t>
            </a:r>
            <a:r>
              <a:rPr lang="en-US" sz="1500" b="0" i="0" dirty="0" err="1">
                <a:solidFill>
                  <a:schemeClr val="tx1">
                    <a:lumMod val="75000"/>
                    <a:lumOff val="25000"/>
                  </a:schemeClr>
                </a:solidFill>
                <a:effectLst/>
                <a:latin typeface="Arial" panose="020B0604020202020204" pitchFamily="34" charset="0"/>
                <a:cs typeface="Arial" panose="020B0604020202020204" pitchFamily="34" charset="0"/>
              </a:rPr>
              <a:t>ChatGPT</a:t>
            </a:r>
            <a:r>
              <a:rPr lang="en-US" sz="1500" b="0" i="0" dirty="0">
                <a:solidFill>
                  <a:schemeClr val="tx1">
                    <a:lumMod val="75000"/>
                    <a:lumOff val="25000"/>
                  </a:schemeClr>
                </a:solidFill>
                <a:effectLst/>
                <a:latin typeface="Arial" panose="020B0604020202020204" pitchFamily="34" charset="0"/>
                <a:cs typeface="Arial" panose="020B0604020202020204" pitchFamily="34" charset="0"/>
              </a:rPr>
              <a:t> onto a morphological parser to perform zero-shot translation on Neo-Aramaic</a:t>
            </a:r>
            <a:endParaRPr sz="15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72E3491F-6E59-A8A5-BA62-1A2ABC954DDC}"/>
              </a:ext>
            </a:extLst>
          </p:cNvPr>
          <p:cNvPicPr>
            <a:picLocks noChangeAspect="1"/>
          </p:cNvPicPr>
          <p:nvPr/>
        </p:nvPicPr>
        <p:blipFill>
          <a:blip r:embed="rId5"/>
          <a:stretch>
            <a:fillRect/>
          </a:stretch>
        </p:blipFill>
        <p:spPr>
          <a:xfrm>
            <a:off x="7967035" y="978003"/>
            <a:ext cx="2944022" cy="294402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Outline</a:t>
            </a:r>
            <a:endParaRPr/>
          </a:p>
        </p:txBody>
      </p:sp>
      <p:sp>
        <p:nvSpPr>
          <p:cNvPr id="59" name="Google Shape;59;p8"/>
          <p:cNvSpPr txBox="1">
            <a:spLocks noGrp="1"/>
          </p:cNvSpPr>
          <p:nvPr>
            <p:ph type="body" idx="1"/>
          </p:nvPr>
        </p:nvSpPr>
        <p:spPr>
          <a:xfrm>
            <a:off x="645150" y="1253324"/>
            <a:ext cx="10515600" cy="4862700"/>
          </a:xfrm>
          <a:prstGeom prst="rect">
            <a:avLst/>
          </a:prstGeom>
        </p:spPr>
        <p:txBody>
          <a:bodyPr spcFirstLastPara="1" wrap="square" lIns="91425" tIns="45700" rIns="91425" bIns="45700" anchor="t" anchorCtr="0">
            <a:noAutofit/>
          </a:bodyPr>
          <a:lstStyle/>
          <a:p>
            <a:pPr marL="514350" lvl="0" indent="-514350" algn="l" rtl="0">
              <a:spcBef>
                <a:spcPts val="0"/>
              </a:spcBef>
              <a:spcAft>
                <a:spcPts val="0"/>
              </a:spcAft>
              <a:buClr>
                <a:srgbClr val="3F3F3F"/>
              </a:buClr>
              <a:buSzPts val="2800"/>
              <a:buFont typeface="Calibri"/>
              <a:buAutoNum type="arabicPeriod"/>
            </a:pPr>
            <a:r>
              <a:rPr lang="en-US" dirty="0">
                <a:solidFill>
                  <a:srgbClr val="3F3F3F"/>
                </a:solidFill>
              </a:rPr>
              <a:t>Why should you take this class and why not?</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Who are we?</a:t>
            </a:r>
            <a:endParaRPr dirty="0"/>
          </a:p>
          <a:p>
            <a:pPr marL="514350" lvl="0" indent="-514350" algn="l" rtl="0">
              <a:spcBef>
                <a:spcPts val="1160"/>
              </a:spcBef>
              <a:spcAft>
                <a:spcPts val="0"/>
              </a:spcAft>
              <a:buClr>
                <a:srgbClr val="3F3F3F"/>
              </a:buClr>
              <a:buSzPts val="2800"/>
              <a:buFont typeface="Calibri"/>
              <a:buAutoNum type="arabicPeriod"/>
            </a:pPr>
            <a:r>
              <a:rPr lang="en-US" b="1" dirty="0">
                <a:solidFill>
                  <a:srgbClr val="3F3F3F"/>
                </a:solidFill>
              </a:rPr>
              <a:t>Course structure and activities?</a:t>
            </a:r>
            <a:endParaRPr b="1"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Class organization (Workload, Logistics, Grades).</a:t>
            </a:r>
            <a:endParaRPr dirty="0"/>
          </a:p>
          <a:p>
            <a:pPr marL="0" lvl="0" indent="0" algn="l" rtl="0">
              <a:spcBef>
                <a:spcPts val="1160"/>
              </a:spcBef>
              <a:spcAft>
                <a:spcPts val="0"/>
              </a:spcAft>
              <a:buNone/>
            </a:pPr>
            <a:endParaRPr dirty="0">
              <a:solidFill>
                <a:srgbClr val="3F3F3F"/>
              </a:solidFill>
            </a:endParaRPr>
          </a:p>
        </p:txBody>
      </p:sp>
      <p:sp>
        <p:nvSpPr>
          <p:cNvPr id="61" name="Google Shape;61;p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cxnSp>
        <p:nvCxnSpPr>
          <p:cNvPr id="2" name="Google Shape;51;p7">
            <a:extLst>
              <a:ext uri="{FF2B5EF4-FFF2-40B4-BE49-F238E27FC236}">
                <a16:creationId xmlns:a16="http://schemas.microsoft.com/office/drawing/2014/main" id="{AACF53E8-93BB-34DA-382B-00AC8B7FD40E}"/>
              </a:ext>
            </a:extLst>
          </p:cNvPr>
          <p:cNvCxnSpPr>
            <a:cxnSpLocks/>
          </p:cNvCxnSpPr>
          <p:nvPr/>
        </p:nvCxnSpPr>
        <p:spPr>
          <a:xfrm>
            <a:off x="645150" y="3880692"/>
            <a:ext cx="9351466" cy="0"/>
          </a:xfrm>
          <a:prstGeom prst="straightConnector1">
            <a:avLst/>
          </a:prstGeom>
          <a:noFill/>
          <a:ln w="25400" cap="flat" cmpd="sng">
            <a:solidFill>
              <a:srgbClr val="595959"/>
            </a:solidFill>
            <a:prstDash val="solid"/>
            <a:round/>
            <a:headEnd type="none" w="sm" len="sm"/>
            <a:tailEnd type="none" w="sm" len="sm"/>
          </a:ln>
          <a:effectLst>
            <a:outerShdw blurRad="40000" dist="20000" dir="5400000" rotWithShape="0">
              <a:srgbClr val="000000">
                <a:alpha val="37650"/>
              </a:srgbClr>
            </a:outerShdw>
          </a:effectLst>
        </p:spPr>
      </p:cxnSp>
      <p:sp>
        <p:nvSpPr>
          <p:cNvPr id="3" name="TextBox 2">
            <a:extLst>
              <a:ext uri="{FF2B5EF4-FFF2-40B4-BE49-F238E27FC236}">
                <a16:creationId xmlns:a16="http://schemas.microsoft.com/office/drawing/2014/main" id="{9285CC4D-3785-C9E2-ADB9-8E0462B58496}"/>
              </a:ext>
            </a:extLst>
          </p:cNvPr>
          <p:cNvSpPr txBox="1"/>
          <p:nvPr/>
        </p:nvSpPr>
        <p:spPr>
          <a:xfrm>
            <a:off x="645150" y="4361992"/>
            <a:ext cx="6110416" cy="523220"/>
          </a:xfrm>
          <a:prstGeom prst="rect">
            <a:avLst/>
          </a:prstGeom>
          <a:noFill/>
        </p:spPr>
        <p:txBody>
          <a:bodyPr wrap="square">
            <a:spAutoFit/>
          </a:bodyPr>
          <a:lstStyle/>
          <a:p>
            <a:pPr marL="0" indent="0">
              <a:spcBef>
                <a:spcPts val="1160"/>
              </a:spcBef>
              <a:buClr>
                <a:srgbClr val="3F3F3F"/>
              </a:buClr>
              <a:buNone/>
            </a:pPr>
            <a:r>
              <a:rPr lang="en-US" sz="2800" dirty="0">
                <a:solidFill>
                  <a:srgbClr val="3F3F3F"/>
                </a:solidFill>
              </a:rPr>
              <a:t>Projects</a:t>
            </a:r>
            <a:endParaRPr lang="en-US" sz="2800" dirty="0"/>
          </a:p>
        </p:txBody>
      </p:sp>
    </p:spTree>
    <p:extLst>
      <p:ext uri="{BB962C8B-B14F-4D97-AF65-F5344CB8AC3E}">
        <p14:creationId xmlns:p14="http://schemas.microsoft.com/office/powerpoint/2010/main" val="2595090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30"/>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200"/>
              <a:buFont typeface="Arial"/>
              <a:buNone/>
            </a:pPr>
            <a:r>
              <a:rPr lang="en-US"/>
              <a:t>Course Structure and Activities</a:t>
            </a:r>
            <a:endParaRPr/>
          </a:p>
        </p:txBody>
      </p:sp>
      <p:sp>
        <p:nvSpPr>
          <p:cNvPr id="881" name="Google Shape;881;p30"/>
          <p:cNvSpPr txBox="1">
            <a:spLocks noGrp="1"/>
          </p:cNvSpPr>
          <p:nvPr>
            <p:ph type="body" idx="1"/>
          </p:nvPr>
        </p:nvSpPr>
        <p:spPr>
          <a:xfrm>
            <a:off x="949124" y="1534975"/>
            <a:ext cx="8333772" cy="3615759"/>
          </a:xfrm>
          <a:prstGeom prst="rect">
            <a:avLst/>
          </a:prstGeom>
        </p:spPr>
        <p:txBody>
          <a:bodyPr spcFirstLastPara="1" wrap="square" lIns="91425" tIns="45700" rIns="91425" bIns="45700" anchor="t" anchorCtr="0">
            <a:noAutofit/>
          </a:bodyPr>
          <a:lstStyle/>
          <a:p>
            <a:pPr indent="-457200"/>
            <a:r>
              <a:rPr lang="en-US" dirty="0"/>
              <a:t>Two lectures/tutorials per week. </a:t>
            </a:r>
          </a:p>
          <a:p>
            <a:pPr indent="-457200"/>
            <a:endParaRPr lang="en-US" dirty="0"/>
          </a:p>
          <a:p>
            <a:pPr indent="-457200"/>
            <a:r>
              <a:rPr lang="en-US" dirty="0"/>
              <a:t>Projects </a:t>
            </a:r>
            <a:endParaRPr dirty="0"/>
          </a:p>
        </p:txBody>
      </p:sp>
      <p:sp>
        <p:nvSpPr>
          <p:cNvPr id="882" name="Google Shape;882;p30"/>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8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31"/>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Lectures</a:t>
            </a:r>
            <a:endParaRPr dirty="0"/>
          </a:p>
        </p:txBody>
      </p:sp>
      <p:sp>
        <p:nvSpPr>
          <p:cNvPr id="889" name="Google Shape;889;p31"/>
          <p:cNvSpPr/>
          <p:nvPr/>
        </p:nvSpPr>
        <p:spPr>
          <a:xfrm rot="-5400000">
            <a:off x="3195525" y="3077050"/>
            <a:ext cx="2090700" cy="1227300"/>
          </a:xfrm>
          <a:prstGeom prst="rect">
            <a:avLst/>
          </a:prstGeom>
          <a:solidFill>
            <a:schemeClr val="lt2"/>
          </a:solidFill>
          <a:ln w="1905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b="1" dirty="0">
                <a:solidFill>
                  <a:srgbClr val="434343"/>
                </a:solidFill>
              </a:rPr>
              <a:t>Pre-session</a:t>
            </a:r>
            <a:endParaRPr sz="1900" b="1" dirty="0">
              <a:solidFill>
                <a:srgbClr val="434343"/>
              </a:solidFill>
            </a:endParaRPr>
          </a:p>
          <a:p>
            <a:pPr marL="0" lvl="0" indent="0" algn="ctr" rtl="0">
              <a:spcBef>
                <a:spcPts val="0"/>
              </a:spcBef>
              <a:spcAft>
                <a:spcPts val="0"/>
              </a:spcAft>
              <a:buNone/>
            </a:pPr>
            <a:r>
              <a:rPr lang="en-US" sz="1900" b="1" dirty="0">
                <a:solidFill>
                  <a:srgbClr val="434343"/>
                </a:solidFill>
              </a:rPr>
              <a:t>Assignment</a:t>
            </a:r>
            <a:endParaRPr sz="1900" b="1" dirty="0">
              <a:solidFill>
                <a:srgbClr val="434343"/>
              </a:solidFill>
            </a:endParaRPr>
          </a:p>
          <a:p>
            <a:pPr marL="0" lvl="0" indent="0" algn="ctr" rtl="0">
              <a:spcBef>
                <a:spcPts val="0"/>
              </a:spcBef>
              <a:spcAft>
                <a:spcPts val="0"/>
              </a:spcAft>
              <a:buNone/>
            </a:pPr>
            <a:r>
              <a:rPr lang="en-US" sz="1900" b="1" dirty="0">
                <a:solidFill>
                  <a:srgbClr val="434343"/>
                </a:solidFill>
              </a:rPr>
              <a:t>(Reading)</a:t>
            </a:r>
            <a:endParaRPr sz="1900" b="1" dirty="0">
              <a:solidFill>
                <a:srgbClr val="434343"/>
              </a:solidFill>
            </a:endParaRPr>
          </a:p>
        </p:txBody>
      </p:sp>
      <p:sp>
        <p:nvSpPr>
          <p:cNvPr id="890" name="Google Shape;890;p31"/>
          <p:cNvSpPr/>
          <p:nvPr/>
        </p:nvSpPr>
        <p:spPr>
          <a:xfrm>
            <a:off x="5311726" y="2645300"/>
            <a:ext cx="3401400" cy="2090700"/>
          </a:xfrm>
          <a:prstGeom prst="rect">
            <a:avLst/>
          </a:prstGeom>
          <a:solidFill>
            <a:srgbClr val="D9EAD3"/>
          </a:solidFill>
          <a:ln w="1905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b="1">
                <a:solidFill>
                  <a:srgbClr val="434343"/>
                </a:solidFill>
              </a:rPr>
              <a:t>Lecture &amp; Tutorials</a:t>
            </a:r>
            <a:endParaRPr sz="1900" b="1">
              <a:solidFill>
                <a:srgbClr val="434343"/>
              </a:solidFill>
            </a:endParaRPr>
          </a:p>
        </p:txBody>
      </p:sp>
      <p:sp>
        <p:nvSpPr>
          <p:cNvPr id="891" name="Google Shape;891;p31"/>
          <p:cNvSpPr txBox="1"/>
          <p:nvPr/>
        </p:nvSpPr>
        <p:spPr>
          <a:xfrm>
            <a:off x="457200" y="1295400"/>
            <a:ext cx="10837800" cy="692467"/>
          </a:xfrm>
          <a:prstGeom prst="rect">
            <a:avLst/>
          </a:prstGeom>
          <a:noFill/>
          <a:ln>
            <a:noFill/>
          </a:ln>
        </p:spPr>
        <p:txBody>
          <a:bodyPr spcFirstLastPara="1" wrap="square" lIns="91425" tIns="91425" rIns="91425" bIns="91425" anchor="t" anchorCtr="0">
            <a:spAutoFit/>
          </a:bodyPr>
          <a:lstStyle/>
          <a:p>
            <a:pPr marL="0" lvl="0" indent="0" algn="l" rtl="0">
              <a:spcBef>
                <a:spcPts val="560"/>
              </a:spcBef>
              <a:spcAft>
                <a:spcPts val="0"/>
              </a:spcAft>
              <a:buNone/>
            </a:pPr>
            <a:r>
              <a:rPr lang="en-US" sz="2800" b="1" dirty="0">
                <a:solidFill>
                  <a:srgbClr val="3F3F3F"/>
                </a:solidFill>
              </a:rPr>
              <a:t>Two lectures per week - What to expect</a:t>
            </a:r>
            <a:endParaRPr dirty="0"/>
          </a:p>
        </p:txBody>
      </p:sp>
      <p:sp>
        <p:nvSpPr>
          <p:cNvPr id="892" name="Google Shape;892;p31"/>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
        <p:nvSpPr>
          <p:cNvPr id="893" name="Google Shape;893;p31"/>
          <p:cNvSpPr txBox="1"/>
          <p:nvPr/>
        </p:nvSpPr>
        <p:spPr>
          <a:xfrm>
            <a:off x="2438400" y="5393433"/>
            <a:ext cx="5513408"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dirty="0"/>
              <a:t>There will be one reading suggestion per week</a:t>
            </a:r>
            <a:endParaRPr sz="1600" dirty="0"/>
          </a:p>
        </p:txBody>
      </p:sp>
      <p:cxnSp>
        <p:nvCxnSpPr>
          <p:cNvPr id="894" name="Google Shape;894;p31"/>
          <p:cNvCxnSpPr>
            <a:cxnSpLocks/>
            <a:stCxn id="893" idx="0"/>
          </p:cNvCxnSpPr>
          <p:nvPr/>
        </p:nvCxnSpPr>
        <p:spPr>
          <a:xfrm flipH="1" flipV="1">
            <a:off x="4292400" y="4924663"/>
            <a:ext cx="902704" cy="46877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Outline</a:t>
            </a:r>
            <a:endParaRPr/>
          </a:p>
        </p:txBody>
      </p:sp>
      <p:sp>
        <p:nvSpPr>
          <p:cNvPr id="50" name="Google Shape;50;p7"/>
          <p:cNvSpPr txBox="1">
            <a:spLocks noGrp="1"/>
          </p:cNvSpPr>
          <p:nvPr>
            <p:ph type="body" idx="1"/>
          </p:nvPr>
        </p:nvSpPr>
        <p:spPr>
          <a:xfrm>
            <a:off x="645150" y="1253324"/>
            <a:ext cx="10515600" cy="4963800"/>
          </a:xfrm>
          <a:prstGeom prst="rect">
            <a:avLst/>
          </a:prstGeom>
        </p:spPr>
        <p:txBody>
          <a:bodyPr spcFirstLastPara="1" wrap="square" lIns="91425" tIns="45700" rIns="91425" bIns="45700" anchor="t" anchorCtr="0">
            <a:noAutofit/>
          </a:bodyPr>
          <a:lstStyle/>
          <a:p>
            <a:pPr marL="514350" lvl="0" indent="-514350" algn="l" rtl="0">
              <a:spcBef>
                <a:spcPts val="0"/>
              </a:spcBef>
              <a:spcAft>
                <a:spcPts val="0"/>
              </a:spcAft>
              <a:buClr>
                <a:srgbClr val="3F3F3F"/>
              </a:buClr>
              <a:buSzPts val="2800"/>
              <a:buFont typeface="Calibri"/>
              <a:buAutoNum type="arabicPeriod"/>
            </a:pPr>
            <a:r>
              <a:rPr lang="en-US" dirty="0">
                <a:solidFill>
                  <a:srgbClr val="3F3F3F"/>
                </a:solidFill>
              </a:rPr>
              <a:t>Why should you take this class and why not?</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Who are we?</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Course structure and activities?</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Class organization (Workload, Logistics, Grades).</a:t>
            </a:r>
            <a:endParaRPr dirty="0"/>
          </a:p>
          <a:p>
            <a:pPr marL="514350" lvl="0" indent="-336550" algn="l" rtl="0">
              <a:spcBef>
                <a:spcPts val="1160"/>
              </a:spcBef>
              <a:spcAft>
                <a:spcPts val="0"/>
              </a:spcAft>
              <a:buClr>
                <a:schemeClr val="dk1"/>
              </a:buClr>
              <a:buSzPts val="2800"/>
              <a:buFont typeface="Calibri"/>
              <a:buNone/>
            </a:pPr>
            <a:endParaRPr dirty="0">
              <a:solidFill>
                <a:srgbClr val="3F3F3F"/>
              </a:solidFill>
            </a:endParaRPr>
          </a:p>
        </p:txBody>
      </p:sp>
      <p:cxnSp>
        <p:nvCxnSpPr>
          <p:cNvPr id="51" name="Google Shape;51;p7"/>
          <p:cNvCxnSpPr>
            <a:cxnSpLocks/>
          </p:cNvCxnSpPr>
          <p:nvPr/>
        </p:nvCxnSpPr>
        <p:spPr>
          <a:xfrm>
            <a:off x="645150" y="3880692"/>
            <a:ext cx="9351466" cy="0"/>
          </a:xfrm>
          <a:prstGeom prst="straightConnector1">
            <a:avLst/>
          </a:prstGeom>
          <a:noFill/>
          <a:ln w="25400" cap="flat" cmpd="sng">
            <a:solidFill>
              <a:srgbClr val="595959"/>
            </a:solidFill>
            <a:prstDash val="solid"/>
            <a:round/>
            <a:headEnd type="none" w="sm" len="sm"/>
            <a:tailEnd type="none" w="sm" len="sm"/>
          </a:ln>
          <a:effectLst>
            <a:outerShdw blurRad="40000" dist="20000" dir="5400000" rotWithShape="0">
              <a:srgbClr val="000000">
                <a:alpha val="37650"/>
              </a:srgbClr>
            </a:outerShdw>
          </a:effectLst>
        </p:spPr>
      </p:cxnSp>
      <p:sp>
        <p:nvSpPr>
          <p:cNvPr id="52" name="Google Shape;52;p7"/>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
        <p:nvSpPr>
          <p:cNvPr id="3" name="TextBox 2">
            <a:extLst>
              <a:ext uri="{FF2B5EF4-FFF2-40B4-BE49-F238E27FC236}">
                <a16:creationId xmlns:a16="http://schemas.microsoft.com/office/drawing/2014/main" id="{519CFD69-9389-58F5-1C98-F5630C9A718D}"/>
              </a:ext>
            </a:extLst>
          </p:cNvPr>
          <p:cNvSpPr txBox="1"/>
          <p:nvPr/>
        </p:nvSpPr>
        <p:spPr>
          <a:xfrm>
            <a:off x="645150" y="4361992"/>
            <a:ext cx="6110416" cy="523220"/>
          </a:xfrm>
          <a:prstGeom prst="rect">
            <a:avLst/>
          </a:prstGeom>
          <a:noFill/>
        </p:spPr>
        <p:txBody>
          <a:bodyPr wrap="square">
            <a:spAutoFit/>
          </a:bodyPr>
          <a:lstStyle/>
          <a:p>
            <a:pPr marL="0" indent="0">
              <a:spcBef>
                <a:spcPts val="1160"/>
              </a:spcBef>
              <a:buClr>
                <a:srgbClr val="3F3F3F"/>
              </a:buClr>
              <a:buNone/>
            </a:pPr>
            <a:r>
              <a:rPr lang="en-US" sz="2800" dirty="0">
                <a:solidFill>
                  <a:srgbClr val="3F3F3F"/>
                </a:solidFill>
              </a:rPr>
              <a:t>Projects</a:t>
            </a:r>
            <a:endParaRPr lang="en-US" sz="2800" dirty="0"/>
          </a:p>
        </p:txBody>
      </p:sp>
    </p:spTree>
    <p:extLst>
      <p:ext uri="{BB962C8B-B14F-4D97-AF65-F5344CB8AC3E}">
        <p14:creationId xmlns:p14="http://schemas.microsoft.com/office/powerpoint/2010/main" val="701293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32"/>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Topics</a:t>
            </a:r>
            <a:endParaRPr/>
          </a:p>
        </p:txBody>
      </p:sp>
      <p:sp>
        <p:nvSpPr>
          <p:cNvPr id="901" name="Google Shape;901;p32"/>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
        <p:nvSpPr>
          <p:cNvPr id="902" name="Google Shape;902;p32"/>
          <p:cNvSpPr txBox="1"/>
          <p:nvPr/>
        </p:nvSpPr>
        <p:spPr>
          <a:xfrm>
            <a:off x="498150" y="772025"/>
            <a:ext cx="11084350" cy="5386060"/>
          </a:xfrm>
          <a:prstGeom prst="rect">
            <a:avLst/>
          </a:prstGeom>
          <a:noFill/>
          <a:ln>
            <a:noFill/>
          </a:ln>
        </p:spPr>
        <p:txBody>
          <a:bodyPr spcFirstLastPara="1" wrap="square" lIns="91425" tIns="91425" rIns="91425" bIns="91425" anchor="t" anchorCtr="0">
            <a:spAutoFit/>
          </a:bodyPr>
          <a:lstStyle/>
          <a:p>
            <a:pPr marL="346075" indent="346075">
              <a:lnSpc>
                <a:spcPct val="130000"/>
              </a:lnSpc>
              <a:buFont typeface="Arial" panose="020B0604020202020204" pitchFamily="34" charset="0"/>
              <a:buChar char="•"/>
            </a:pPr>
            <a:r>
              <a:rPr lang="en-US" sz="2600" dirty="0">
                <a:solidFill>
                  <a:schemeClr val="tx1">
                    <a:lumMod val="75000"/>
                    <a:lumOff val="25000"/>
                  </a:schemeClr>
                </a:solidFill>
              </a:rPr>
              <a:t>Containers</a:t>
            </a:r>
          </a:p>
          <a:p>
            <a:pPr marL="346075" indent="346075">
              <a:lnSpc>
                <a:spcPct val="130000"/>
              </a:lnSpc>
              <a:buFont typeface="Arial" panose="020B0604020202020204" pitchFamily="34" charset="0"/>
              <a:buChar char="•"/>
            </a:pPr>
            <a:r>
              <a:rPr lang="en-US" sz="2600" dirty="0">
                <a:solidFill>
                  <a:schemeClr val="tx1">
                    <a:lumMod val="75000"/>
                    <a:lumOff val="25000"/>
                  </a:schemeClr>
                </a:solidFill>
              </a:rPr>
              <a:t>Data Pipelines, </a:t>
            </a:r>
            <a:r>
              <a:rPr lang="en-US" sz="2600" dirty="0" err="1">
                <a:solidFill>
                  <a:schemeClr val="tx1">
                    <a:lumMod val="75000"/>
                    <a:lumOff val="25000"/>
                  </a:schemeClr>
                </a:solidFill>
              </a:rPr>
              <a:t>Dask</a:t>
            </a:r>
            <a:r>
              <a:rPr lang="en-US" sz="2600" dirty="0">
                <a:solidFill>
                  <a:schemeClr val="tx1">
                    <a:lumMod val="75000"/>
                    <a:lumOff val="25000"/>
                  </a:schemeClr>
                </a:solidFill>
              </a:rPr>
              <a:t> &amp; Cloud Storage</a:t>
            </a:r>
          </a:p>
          <a:p>
            <a:pPr marL="346075" indent="346075">
              <a:lnSpc>
                <a:spcPct val="130000"/>
              </a:lnSpc>
              <a:buFont typeface="Arial" panose="020B0604020202020204" pitchFamily="34" charset="0"/>
              <a:buChar char="•"/>
            </a:pPr>
            <a:r>
              <a:rPr lang="en-US" sz="2600" dirty="0">
                <a:solidFill>
                  <a:schemeClr val="tx1">
                    <a:lumMod val="75000"/>
                    <a:lumOff val="25000"/>
                  </a:schemeClr>
                </a:solidFill>
              </a:rPr>
              <a:t>Data Parallelization</a:t>
            </a:r>
          </a:p>
          <a:p>
            <a:pPr marL="346075" indent="346075">
              <a:lnSpc>
                <a:spcPct val="130000"/>
              </a:lnSpc>
              <a:buFont typeface="Arial" panose="020B0604020202020204" pitchFamily="34" charset="0"/>
              <a:buChar char="•"/>
            </a:pPr>
            <a:r>
              <a:rPr lang="en-US" sz="2600" dirty="0">
                <a:solidFill>
                  <a:schemeClr val="tx1">
                    <a:lumMod val="75000"/>
                    <a:lumOff val="25000"/>
                  </a:schemeClr>
                </a:solidFill>
              </a:rPr>
              <a:t>Data Versioning </a:t>
            </a:r>
          </a:p>
          <a:p>
            <a:pPr marL="346075" indent="346075">
              <a:lnSpc>
                <a:spcPct val="130000"/>
              </a:lnSpc>
              <a:buFont typeface="Arial" panose="020B0604020202020204" pitchFamily="34" charset="0"/>
              <a:buChar char="•"/>
            </a:pPr>
            <a:r>
              <a:rPr lang="en-US" sz="2600" dirty="0">
                <a:solidFill>
                  <a:schemeClr val="tx1">
                    <a:lumMod val="75000"/>
                    <a:lumOff val="25000"/>
                  </a:schemeClr>
                </a:solidFill>
              </a:rPr>
              <a:t>Advanced Training Workflows </a:t>
            </a:r>
          </a:p>
          <a:p>
            <a:pPr marL="346075" indent="346075">
              <a:lnSpc>
                <a:spcPct val="130000"/>
              </a:lnSpc>
              <a:buFont typeface="Arial" panose="020B0604020202020204" pitchFamily="34" charset="0"/>
              <a:buChar char="•"/>
            </a:pPr>
            <a:r>
              <a:rPr lang="en-US" sz="2600" dirty="0">
                <a:solidFill>
                  <a:schemeClr val="tx1">
                    <a:lumMod val="75000"/>
                    <a:lumOff val="25000"/>
                  </a:schemeClr>
                </a:solidFill>
              </a:rPr>
              <a:t>Advanced Inference Workflows </a:t>
            </a:r>
          </a:p>
          <a:p>
            <a:pPr marL="346075" indent="346075">
              <a:lnSpc>
                <a:spcPct val="130000"/>
              </a:lnSpc>
              <a:buFont typeface="Arial" panose="020B0604020202020204" pitchFamily="34" charset="0"/>
              <a:buChar char="•"/>
            </a:pPr>
            <a:r>
              <a:rPr lang="en-US" sz="2600" dirty="0">
                <a:solidFill>
                  <a:schemeClr val="tx1">
                    <a:lumMod val="75000"/>
                    <a:lumOff val="25000"/>
                  </a:schemeClr>
                </a:solidFill>
              </a:rPr>
              <a:t>Pipeline </a:t>
            </a:r>
          </a:p>
          <a:p>
            <a:pPr marL="346075" indent="346075">
              <a:lnSpc>
                <a:spcPct val="130000"/>
              </a:lnSpc>
              <a:buFont typeface="Arial" panose="020B0604020202020204" pitchFamily="34" charset="0"/>
              <a:buChar char="•"/>
            </a:pPr>
            <a:r>
              <a:rPr lang="en-US" sz="2600" dirty="0">
                <a:solidFill>
                  <a:schemeClr val="tx1">
                    <a:lumMod val="75000"/>
                    <a:lumOff val="25000"/>
                  </a:schemeClr>
                </a:solidFill>
              </a:rPr>
              <a:t>App Design, Setup, and Code</a:t>
            </a:r>
          </a:p>
          <a:p>
            <a:pPr marL="346075" indent="346075">
              <a:lnSpc>
                <a:spcPct val="130000"/>
              </a:lnSpc>
              <a:buFont typeface="Arial" panose="020B0604020202020204" pitchFamily="34" charset="0"/>
              <a:buChar char="•"/>
            </a:pPr>
            <a:r>
              <a:rPr lang="en-US" sz="2600" dirty="0">
                <a:solidFill>
                  <a:schemeClr val="tx1">
                    <a:lumMod val="75000"/>
                    <a:lumOff val="25000"/>
                  </a:schemeClr>
                </a:solidFill>
              </a:rPr>
              <a:t>APIs &amp; Frontend </a:t>
            </a:r>
          </a:p>
          <a:p>
            <a:pPr marL="346075" indent="346075">
              <a:lnSpc>
                <a:spcPct val="130000"/>
              </a:lnSpc>
              <a:buFont typeface="Arial" panose="020B0604020202020204" pitchFamily="34" charset="0"/>
              <a:buChar char="•"/>
            </a:pPr>
            <a:r>
              <a:rPr lang="en-US" sz="2600" dirty="0">
                <a:solidFill>
                  <a:schemeClr val="tx1">
                    <a:lumMod val="75000"/>
                    <a:lumOff val="25000"/>
                  </a:schemeClr>
                </a:solidFill>
              </a:rPr>
              <a:t>Scaling (k8)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0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0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0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0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0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0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0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0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32"/>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Team Projects: Crafting Your Own AI Solutions</a:t>
            </a:r>
            <a:endParaRPr dirty="0"/>
          </a:p>
        </p:txBody>
      </p:sp>
      <p:sp>
        <p:nvSpPr>
          <p:cNvPr id="901" name="Google Shape;901;p32"/>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
        <p:nvSpPr>
          <p:cNvPr id="4" name="TextBox 3">
            <a:extLst>
              <a:ext uri="{FF2B5EF4-FFF2-40B4-BE49-F238E27FC236}">
                <a16:creationId xmlns:a16="http://schemas.microsoft.com/office/drawing/2014/main" id="{841E21CC-FD25-D991-EE3C-914E72B92F59}"/>
              </a:ext>
            </a:extLst>
          </p:cNvPr>
          <p:cNvSpPr txBox="1"/>
          <p:nvPr/>
        </p:nvSpPr>
        <p:spPr>
          <a:xfrm>
            <a:off x="879675" y="954414"/>
            <a:ext cx="10972801" cy="5759718"/>
          </a:xfrm>
          <a:prstGeom prst="rect">
            <a:avLst/>
          </a:prstGeom>
          <a:noFill/>
        </p:spPr>
        <p:txBody>
          <a:bodyPr wrap="square" rtlCol="0">
            <a:spAutoFit/>
          </a:bodyPr>
          <a:lstStyle/>
          <a:p>
            <a:pPr>
              <a:lnSpc>
                <a:spcPct val="130000"/>
              </a:lnSpc>
            </a:pPr>
            <a:r>
              <a:rPr lang="en-US" sz="2600" b="1" dirty="0">
                <a:solidFill>
                  <a:schemeClr val="bg2">
                    <a:lumMod val="75000"/>
                  </a:schemeClr>
                </a:solidFill>
              </a:rPr>
              <a:t>Objective</a:t>
            </a:r>
            <a:r>
              <a:rPr lang="en-US" sz="2600" dirty="0"/>
              <a:t>: </a:t>
            </a:r>
            <a:r>
              <a:rPr lang="en-US" sz="2600" dirty="0">
                <a:solidFill>
                  <a:schemeClr val="tx1">
                    <a:lumMod val="75000"/>
                    <a:lumOff val="25000"/>
                  </a:schemeClr>
                </a:solidFill>
              </a:rPr>
              <a:t>Hands-on project development in AI &amp; </a:t>
            </a:r>
            <a:r>
              <a:rPr lang="en-US" sz="2600" dirty="0" err="1">
                <a:solidFill>
                  <a:schemeClr val="tx1">
                    <a:lumMod val="75000"/>
                    <a:lumOff val="25000"/>
                  </a:schemeClr>
                </a:solidFill>
              </a:rPr>
              <a:t>MLOps</a:t>
            </a:r>
            <a:r>
              <a:rPr lang="en-US" sz="2600" dirty="0">
                <a:solidFill>
                  <a:schemeClr val="tx1">
                    <a:lumMod val="75000"/>
                    <a:lumOff val="25000"/>
                  </a:schemeClr>
                </a:solidFill>
              </a:rPr>
              <a:t>; transform your idea into a functional app.</a:t>
            </a:r>
          </a:p>
          <a:p>
            <a:pPr>
              <a:lnSpc>
                <a:spcPct val="130000"/>
              </a:lnSpc>
            </a:pPr>
            <a:r>
              <a:rPr lang="en-US" sz="2600" b="1" dirty="0">
                <a:solidFill>
                  <a:schemeClr val="bg2">
                    <a:lumMod val="75000"/>
                  </a:schemeClr>
                </a:solidFill>
              </a:rPr>
              <a:t>Guidance</a:t>
            </a:r>
            <a:r>
              <a:rPr lang="en-US" sz="2600" dirty="0"/>
              <a:t>: </a:t>
            </a:r>
            <a:r>
              <a:rPr lang="en-US" sz="2600" dirty="0">
                <a:solidFill>
                  <a:schemeClr val="tx1">
                    <a:lumMod val="75000"/>
                    <a:lumOff val="25000"/>
                  </a:schemeClr>
                </a:solidFill>
              </a:rPr>
              <a:t>Weekly demonstrations from Pavlos' project provide practical insights and a reference point.</a:t>
            </a:r>
          </a:p>
          <a:p>
            <a:pPr>
              <a:lnSpc>
                <a:spcPct val="130000"/>
              </a:lnSpc>
            </a:pPr>
            <a:r>
              <a:rPr lang="en-US" sz="2600" b="1" dirty="0">
                <a:solidFill>
                  <a:schemeClr val="bg2">
                    <a:lumMod val="75000"/>
                  </a:schemeClr>
                </a:solidFill>
              </a:rPr>
              <a:t>Milestones</a:t>
            </a:r>
            <a:r>
              <a:rPr lang="en-US" sz="2600" dirty="0"/>
              <a:t>: </a:t>
            </a:r>
            <a:r>
              <a:rPr lang="en-US" sz="2600" dirty="0">
                <a:solidFill>
                  <a:schemeClr val="tx1">
                    <a:lumMod val="75000"/>
                    <a:lumOff val="25000"/>
                  </a:schemeClr>
                </a:solidFill>
              </a:rPr>
              <a:t>Assess project evolution and grasp of </a:t>
            </a:r>
            <a:r>
              <a:rPr lang="en-US" sz="2600" dirty="0" err="1">
                <a:solidFill>
                  <a:schemeClr val="tx1">
                    <a:lumMod val="75000"/>
                    <a:lumOff val="25000"/>
                  </a:schemeClr>
                </a:solidFill>
              </a:rPr>
              <a:t>MLOps</a:t>
            </a:r>
            <a:r>
              <a:rPr lang="en-US" sz="2600" dirty="0">
                <a:solidFill>
                  <a:schemeClr val="tx1">
                    <a:lumMod val="75000"/>
                    <a:lumOff val="25000"/>
                  </a:schemeClr>
                </a:solidFill>
              </a:rPr>
              <a:t> concepts; crucial for grading</a:t>
            </a:r>
            <a:r>
              <a:rPr lang="en-US" sz="2600" dirty="0"/>
              <a:t>.</a:t>
            </a:r>
          </a:p>
          <a:p>
            <a:pPr>
              <a:lnSpc>
                <a:spcPct val="130000"/>
              </a:lnSpc>
            </a:pPr>
            <a:r>
              <a:rPr lang="en-US" sz="2600" b="1" dirty="0">
                <a:solidFill>
                  <a:schemeClr val="bg2">
                    <a:lumMod val="75000"/>
                  </a:schemeClr>
                </a:solidFill>
              </a:rPr>
              <a:t>Creativity</a:t>
            </a:r>
            <a:r>
              <a:rPr lang="en-US" sz="2600" dirty="0"/>
              <a:t>: </a:t>
            </a:r>
            <a:r>
              <a:rPr lang="en-US" sz="2600" dirty="0">
                <a:solidFill>
                  <a:schemeClr val="tx1">
                    <a:lumMod val="75000"/>
                    <a:lumOff val="25000"/>
                  </a:schemeClr>
                </a:solidFill>
              </a:rPr>
              <a:t>Open platform for start-up ideas, research, or personal hobbies.</a:t>
            </a:r>
          </a:p>
          <a:p>
            <a:pPr>
              <a:lnSpc>
                <a:spcPct val="130000"/>
              </a:lnSpc>
            </a:pPr>
            <a:r>
              <a:rPr lang="en-US" sz="2600" b="1" dirty="0">
                <a:solidFill>
                  <a:schemeClr val="bg2">
                    <a:lumMod val="75000"/>
                  </a:schemeClr>
                </a:solidFill>
              </a:rPr>
              <a:t>Assessment</a:t>
            </a:r>
            <a:r>
              <a:rPr lang="en-US" sz="2600" dirty="0"/>
              <a:t>: </a:t>
            </a:r>
            <a:r>
              <a:rPr lang="en-US" sz="2600" dirty="0">
                <a:solidFill>
                  <a:schemeClr val="tx1">
                    <a:lumMod val="75000"/>
                    <a:lumOff val="25000"/>
                  </a:schemeClr>
                </a:solidFill>
              </a:rPr>
              <a:t>Milestones are key to </a:t>
            </a:r>
            <a:r>
              <a:rPr lang="en-US" sz="2600" b="1" dirty="0">
                <a:solidFill>
                  <a:schemeClr val="bg2">
                    <a:lumMod val="75000"/>
                  </a:schemeClr>
                </a:solidFill>
              </a:rPr>
              <a:t>grades</a:t>
            </a:r>
            <a:r>
              <a:rPr lang="en-US" sz="2600" dirty="0">
                <a:solidFill>
                  <a:schemeClr val="tx1">
                    <a:lumMod val="75000"/>
                    <a:lumOff val="25000"/>
                  </a:schemeClr>
                </a:solidFill>
              </a:rPr>
              <a:t> and holistic development.</a:t>
            </a:r>
          </a:p>
          <a:p>
            <a:pPr>
              <a:lnSpc>
                <a:spcPct val="130000"/>
              </a:lnSpc>
            </a:pPr>
            <a:r>
              <a:rPr lang="en-US" sz="2600" b="1" dirty="0">
                <a:solidFill>
                  <a:schemeClr val="bg2">
                    <a:lumMod val="75000"/>
                  </a:schemeClr>
                </a:solidFill>
              </a:rPr>
              <a:t>Group</a:t>
            </a:r>
            <a:r>
              <a:rPr lang="en-US" sz="2600" b="1" dirty="0"/>
              <a:t> </a:t>
            </a:r>
            <a:r>
              <a:rPr lang="en-US" sz="2600" b="1" dirty="0">
                <a:solidFill>
                  <a:schemeClr val="bg2">
                    <a:lumMod val="75000"/>
                  </a:schemeClr>
                </a:solidFill>
              </a:rPr>
              <a:t>Formation</a:t>
            </a:r>
            <a:r>
              <a:rPr lang="en-US" sz="2600" b="1" dirty="0"/>
              <a:t>: </a:t>
            </a:r>
            <a:r>
              <a:rPr lang="en-US" sz="2600" dirty="0">
                <a:solidFill>
                  <a:schemeClr val="tx1">
                    <a:lumMod val="75000"/>
                    <a:lumOff val="25000"/>
                  </a:schemeClr>
                </a:solidFill>
              </a:rPr>
              <a:t>Starts today, aiming for teams of 3-5.</a:t>
            </a:r>
          </a:p>
          <a:p>
            <a:pPr>
              <a:lnSpc>
                <a:spcPct val="130000"/>
              </a:lnSpc>
            </a:pPr>
            <a:endParaRPr lang="en-US" sz="2600" b="1" dirty="0">
              <a:solidFill>
                <a:schemeClr val="bg2">
                  <a:lumMod val="75000"/>
                </a:schemeClr>
              </a:solidFill>
            </a:endParaRPr>
          </a:p>
        </p:txBody>
      </p:sp>
    </p:spTree>
    <p:extLst>
      <p:ext uri="{BB962C8B-B14F-4D97-AF65-F5344CB8AC3E}">
        <p14:creationId xmlns:p14="http://schemas.microsoft.com/office/powerpoint/2010/main" val="246496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32"/>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Projects Milestones</a:t>
            </a:r>
            <a:endParaRPr dirty="0"/>
          </a:p>
        </p:txBody>
      </p:sp>
      <p:sp>
        <p:nvSpPr>
          <p:cNvPr id="901" name="Google Shape;901;p32"/>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graphicFrame>
        <p:nvGraphicFramePr>
          <p:cNvPr id="2" name="Table 1">
            <a:extLst>
              <a:ext uri="{FF2B5EF4-FFF2-40B4-BE49-F238E27FC236}">
                <a16:creationId xmlns:a16="http://schemas.microsoft.com/office/drawing/2014/main" id="{8DDF3822-A42F-C04E-DDD9-1CD468E8A22E}"/>
              </a:ext>
            </a:extLst>
          </p:cNvPr>
          <p:cNvGraphicFramePr>
            <a:graphicFrameLocks noGrp="1"/>
          </p:cNvGraphicFramePr>
          <p:nvPr/>
        </p:nvGraphicFramePr>
        <p:xfrm>
          <a:off x="2202982" y="1263721"/>
          <a:ext cx="6913315" cy="4600935"/>
        </p:xfrm>
        <a:graphic>
          <a:graphicData uri="http://schemas.openxmlformats.org/drawingml/2006/table">
            <a:tbl>
              <a:tblPr firstRow="1" bandRow="1">
                <a:tableStyleId>{BC89EF96-8CEA-46FF-86C4-4CE0E7609802}</a:tableStyleId>
              </a:tblPr>
              <a:tblGrid>
                <a:gridCol w="1178243">
                  <a:extLst>
                    <a:ext uri="{9D8B030D-6E8A-4147-A177-3AD203B41FA5}">
                      <a16:colId xmlns:a16="http://schemas.microsoft.com/office/drawing/2014/main" val="20000"/>
                    </a:ext>
                  </a:extLst>
                </a:gridCol>
                <a:gridCol w="3570605">
                  <a:extLst>
                    <a:ext uri="{9D8B030D-6E8A-4147-A177-3AD203B41FA5}">
                      <a16:colId xmlns:a16="http://schemas.microsoft.com/office/drawing/2014/main" val="20001"/>
                    </a:ext>
                  </a:extLst>
                </a:gridCol>
                <a:gridCol w="1076928">
                  <a:extLst>
                    <a:ext uri="{9D8B030D-6E8A-4147-A177-3AD203B41FA5}">
                      <a16:colId xmlns:a16="http://schemas.microsoft.com/office/drawing/2014/main" val="20002"/>
                    </a:ext>
                  </a:extLst>
                </a:gridCol>
                <a:gridCol w="1087539">
                  <a:extLst>
                    <a:ext uri="{9D8B030D-6E8A-4147-A177-3AD203B41FA5}">
                      <a16:colId xmlns:a16="http://schemas.microsoft.com/office/drawing/2014/main" val="20003"/>
                    </a:ext>
                  </a:extLst>
                </a:gridCol>
              </a:tblGrid>
              <a:tr h="657276">
                <a:tc>
                  <a:txBody>
                    <a:bodyPr/>
                    <a:lstStyle/>
                    <a:p>
                      <a:pPr algn="ctr"/>
                      <a:r>
                        <a:rPr sz="1600" dirty="0"/>
                        <a:t>Milestone</a:t>
                      </a:r>
                    </a:p>
                  </a:txBody>
                  <a:tcPr anchor="ctr"/>
                </a:tc>
                <a:tc>
                  <a:txBody>
                    <a:bodyPr/>
                    <a:lstStyle/>
                    <a:p>
                      <a:pPr algn="ctr"/>
                      <a:r>
                        <a:rPr sz="1600" dirty="0"/>
                        <a:t>Description</a:t>
                      </a:r>
                    </a:p>
                  </a:txBody>
                  <a:tcPr anchor="ctr"/>
                </a:tc>
                <a:tc>
                  <a:txBody>
                    <a:bodyPr/>
                    <a:lstStyle/>
                    <a:p>
                      <a:pPr algn="ctr"/>
                      <a:r>
                        <a:rPr sz="1600"/>
                        <a:t>Due Date</a:t>
                      </a:r>
                    </a:p>
                  </a:txBody>
                  <a:tcPr anchor="ctr"/>
                </a:tc>
                <a:tc>
                  <a:txBody>
                    <a:bodyPr/>
                    <a:lstStyle/>
                    <a:p>
                      <a:pPr algn="ctr"/>
                      <a:r>
                        <a:rPr sz="1600" dirty="0"/>
                        <a:t>Points</a:t>
                      </a:r>
                    </a:p>
                  </a:txBody>
                  <a:tcPr anchor="ctr"/>
                </a:tc>
                <a:extLst>
                  <a:ext uri="{0D108BD9-81ED-4DB2-BD59-A6C34878D82A}">
                    <a16:rowId xmlns:a16="http://schemas.microsoft.com/office/drawing/2014/main" val="10000"/>
                  </a:ext>
                </a:extLst>
              </a:tr>
              <a:tr h="657276">
                <a:tc>
                  <a:txBody>
                    <a:bodyPr/>
                    <a:lstStyle/>
                    <a:p>
                      <a:r>
                        <a:rPr sz="1600" dirty="0"/>
                        <a:t>MS1</a:t>
                      </a:r>
                    </a:p>
                  </a:txBody>
                  <a:tcPr anchor="ctr"/>
                </a:tc>
                <a:tc>
                  <a:txBody>
                    <a:bodyPr/>
                    <a:lstStyle/>
                    <a:p>
                      <a:r>
                        <a:rPr sz="1600" dirty="0"/>
                        <a:t>Project Proposals &amp; Team Formation</a:t>
                      </a:r>
                    </a:p>
                  </a:txBody>
                  <a:tcPr anchor="ctr"/>
                </a:tc>
                <a:tc>
                  <a:txBody>
                    <a:bodyPr/>
                    <a:lstStyle/>
                    <a:p>
                      <a:r>
                        <a:rPr sz="1600"/>
                        <a:t>09/14</a:t>
                      </a:r>
                    </a:p>
                  </a:txBody>
                  <a:tcPr anchor="ctr"/>
                </a:tc>
                <a:tc>
                  <a:txBody>
                    <a:bodyPr/>
                    <a:lstStyle/>
                    <a:p>
                      <a:r>
                        <a:rPr sz="1600"/>
                        <a:t>5</a:t>
                      </a:r>
                    </a:p>
                  </a:txBody>
                  <a:tcPr anchor="ctr"/>
                </a:tc>
                <a:extLst>
                  <a:ext uri="{0D108BD9-81ED-4DB2-BD59-A6C34878D82A}">
                    <a16:rowId xmlns:a16="http://schemas.microsoft.com/office/drawing/2014/main" val="10001"/>
                  </a:ext>
                </a:extLst>
              </a:tr>
              <a:tr h="657276">
                <a:tc>
                  <a:txBody>
                    <a:bodyPr/>
                    <a:lstStyle/>
                    <a:p>
                      <a:r>
                        <a:rPr sz="1600"/>
                        <a:t>MS2</a:t>
                      </a:r>
                    </a:p>
                  </a:txBody>
                  <a:tcPr anchor="ctr"/>
                </a:tc>
                <a:tc>
                  <a:txBody>
                    <a:bodyPr/>
                    <a:lstStyle/>
                    <a:p>
                      <a:r>
                        <a:rPr sz="1600" dirty="0" err="1"/>
                        <a:t>MLOps</a:t>
                      </a:r>
                      <a:r>
                        <a:rPr sz="1600" dirty="0"/>
                        <a:t> &amp; Advanced Training</a:t>
                      </a:r>
                    </a:p>
                  </a:txBody>
                  <a:tcPr anchor="ctr"/>
                </a:tc>
                <a:tc>
                  <a:txBody>
                    <a:bodyPr/>
                    <a:lstStyle/>
                    <a:p>
                      <a:r>
                        <a:rPr sz="1600"/>
                        <a:t>09/26</a:t>
                      </a:r>
                    </a:p>
                  </a:txBody>
                  <a:tcPr anchor="ctr"/>
                </a:tc>
                <a:tc>
                  <a:txBody>
                    <a:bodyPr/>
                    <a:lstStyle/>
                    <a:p>
                      <a:r>
                        <a:rPr sz="1600"/>
                        <a:t>10</a:t>
                      </a:r>
                    </a:p>
                  </a:txBody>
                  <a:tcPr anchor="ctr"/>
                </a:tc>
                <a:extLst>
                  <a:ext uri="{0D108BD9-81ED-4DB2-BD59-A6C34878D82A}">
                    <a16:rowId xmlns:a16="http://schemas.microsoft.com/office/drawing/2014/main" val="10002"/>
                  </a:ext>
                </a:extLst>
              </a:tr>
              <a:tr h="657276">
                <a:tc>
                  <a:txBody>
                    <a:bodyPr/>
                    <a:lstStyle/>
                    <a:p>
                      <a:r>
                        <a:rPr sz="1600"/>
                        <a:t>MS3</a:t>
                      </a:r>
                    </a:p>
                  </a:txBody>
                  <a:tcPr anchor="ctr"/>
                </a:tc>
                <a:tc>
                  <a:txBody>
                    <a:bodyPr/>
                    <a:lstStyle/>
                    <a:p>
                      <a:r>
                        <a:rPr sz="1600" dirty="0"/>
                        <a:t>Scalable Computing</a:t>
                      </a:r>
                    </a:p>
                  </a:txBody>
                  <a:tcPr anchor="ctr"/>
                </a:tc>
                <a:tc>
                  <a:txBody>
                    <a:bodyPr/>
                    <a:lstStyle/>
                    <a:p>
                      <a:r>
                        <a:rPr sz="1600"/>
                        <a:t>10/05</a:t>
                      </a:r>
                    </a:p>
                  </a:txBody>
                  <a:tcPr anchor="ctr"/>
                </a:tc>
                <a:tc>
                  <a:txBody>
                    <a:bodyPr/>
                    <a:lstStyle/>
                    <a:p>
                      <a:r>
                        <a:rPr sz="1600"/>
                        <a:t>15</a:t>
                      </a:r>
                    </a:p>
                  </a:txBody>
                  <a:tcPr anchor="ctr"/>
                </a:tc>
                <a:extLst>
                  <a:ext uri="{0D108BD9-81ED-4DB2-BD59-A6C34878D82A}">
                    <a16:rowId xmlns:a16="http://schemas.microsoft.com/office/drawing/2014/main" val="10003"/>
                  </a:ext>
                </a:extLst>
              </a:tr>
              <a:tr h="657276">
                <a:tc>
                  <a:txBody>
                    <a:bodyPr/>
                    <a:lstStyle/>
                    <a:p>
                      <a:r>
                        <a:rPr sz="1600" dirty="0"/>
                        <a:t>MS4</a:t>
                      </a:r>
                    </a:p>
                  </a:txBody>
                  <a:tcPr anchor="ctr"/>
                </a:tc>
                <a:tc>
                  <a:txBody>
                    <a:bodyPr/>
                    <a:lstStyle/>
                    <a:p>
                      <a:r>
                        <a:rPr sz="1600" dirty="0"/>
                        <a:t>Midterm Presentation</a:t>
                      </a:r>
                    </a:p>
                  </a:txBody>
                  <a:tcPr anchor="ctr"/>
                </a:tc>
                <a:tc>
                  <a:txBody>
                    <a:bodyPr/>
                    <a:lstStyle/>
                    <a:p>
                      <a:r>
                        <a:rPr sz="1600" dirty="0"/>
                        <a:t>10/24</a:t>
                      </a:r>
                    </a:p>
                  </a:txBody>
                  <a:tcPr anchor="ctr"/>
                </a:tc>
                <a:tc>
                  <a:txBody>
                    <a:bodyPr/>
                    <a:lstStyle/>
                    <a:p>
                      <a:r>
                        <a:rPr sz="1600"/>
                        <a:t>25</a:t>
                      </a:r>
                    </a:p>
                  </a:txBody>
                  <a:tcPr anchor="ctr"/>
                </a:tc>
                <a:extLst>
                  <a:ext uri="{0D108BD9-81ED-4DB2-BD59-A6C34878D82A}">
                    <a16:rowId xmlns:a16="http://schemas.microsoft.com/office/drawing/2014/main" val="10004"/>
                  </a:ext>
                </a:extLst>
              </a:tr>
              <a:tr h="657276">
                <a:tc>
                  <a:txBody>
                    <a:bodyPr/>
                    <a:lstStyle/>
                    <a:p>
                      <a:r>
                        <a:rPr sz="1600"/>
                        <a:t>MS5</a:t>
                      </a:r>
                    </a:p>
                  </a:txBody>
                  <a:tcPr anchor="ctr"/>
                </a:tc>
                <a:tc>
                  <a:txBody>
                    <a:bodyPr/>
                    <a:lstStyle/>
                    <a:p>
                      <a:r>
                        <a:rPr sz="1600"/>
                        <a:t>Full-Stack Development</a:t>
                      </a:r>
                    </a:p>
                  </a:txBody>
                  <a:tcPr anchor="ctr"/>
                </a:tc>
                <a:tc>
                  <a:txBody>
                    <a:bodyPr/>
                    <a:lstStyle/>
                    <a:p>
                      <a:r>
                        <a:rPr sz="1600" dirty="0"/>
                        <a:t>11/14</a:t>
                      </a:r>
                    </a:p>
                  </a:txBody>
                  <a:tcPr anchor="ctr"/>
                </a:tc>
                <a:tc>
                  <a:txBody>
                    <a:bodyPr/>
                    <a:lstStyle/>
                    <a:p>
                      <a:r>
                        <a:rPr sz="1600" dirty="0"/>
                        <a:t>10</a:t>
                      </a:r>
                    </a:p>
                  </a:txBody>
                  <a:tcPr anchor="ctr"/>
                </a:tc>
                <a:extLst>
                  <a:ext uri="{0D108BD9-81ED-4DB2-BD59-A6C34878D82A}">
                    <a16:rowId xmlns:a16="http://schemas.microsoft.com/office/drawing/2014/main" val="10005"/>
                  </a:ext>
                </a:extLst>
              </a:tr>
              <a:tr h="657279">
                <a:tc>
                  <a:txBody>
                    <a:bodyPr/>
                    <a:lstStyle/>
                    <a:p>
                      <a:r>
                        <a:rPr sz="1600"/>
                        <a:t>MS6</a:t>
                      </a:r>
                    </a:p>
                  </a:txBody>
                  <a:tcPr anchor="ctr"/>
                </a:tc>
                <a:tc>
                  <a:txBody>
                    <a:bodyPr/>
                    <a:lstStyle/>
                    <a:p>
                      <a:r>
                        <a:rPr sz="1600"/>
                        <a:t>Final Presentation and Deliverables</a:t>
                      </a:r>
                    </a:p>
                  </a:txBody>
                  <a:tcPr anchor="ctr"/>
                </a:tc>
                <a:tc>
                  <a:txBody>
                    <a:bodyPr/>
                    <a:lstStyle/>
                    <a:p>
                      <a:r>
                        <a:rPr sz="1600"/>
                        <a:t>12/12</a:t>
                      </a:r>
                    </a:p>
                  </a:txBody>
                  <a:tcPr anchor="ctr"/>
                </a:tc>
                <a:tc>
                  <a:txBody>
                    <a:bodyPr/>
                    <a:lstStyle/>
                    <a:p>
                      <a:r>
                        <a:rPr sz="1600" dirty="0"/>
                        <a:t>35</a:t>
                      </a:r>
                    </a:p>
                  </a:txBody>
                  <a:tcPr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207196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Outline</a:t>
            </a:r>
            <a:endParaRPr/>
          </a:p>
        </p:txBody>
      </p:sp>
      <p:sp>
        <p:nvSpPr>
          <p:cNvPr id="59" name="Google Shape;59;p8"/>
          <p:cNvSpPr txBox="1">
            <a:spLocks noGrp="1"/>
          </p:cNvSpPr>
          <p:nvPr>
            <p:ph type="body" idx="1"/>
          </p:nvPr>
        </p:nvSpPr>
        <p:spPr>
          <a:xfrm>
            <a:off x="645150" y="1253324"/>
            <a:ext cx="10515600" cy="4862700"/>
          </a:xfrm>
          <a:prstGeom prst="rect">
            <a:avLst/>
          </a:prstGeom>
        </p:spPr>
        <p:txBody>
          <a:bodyPr spcFirstLastPara="1" wrap="square" lIns="91425" tIns="45700" rIns="91425" bIns="45700" anchor="t" anchorCtr="0">
            <a:noAutofit/>
          </a:bodyPr>
          <a:lstStyle/>
          <a:p>
            <a:pPr marL="514350" lvl="0" indent="-514350" algn="l" rtl="0">
              <a:spcBef>
                <a:spcPts val="0"/>
              </a:spcBef>
              <a:spcAft>
                <a:spcPts val="0"/>
              </a:spcAft>
              <a:buClr>
                <a:srgbClr val="3F3F3F"/>
              </a:buClr>
              <a:buSzPts val="2800"/>
              <a:buFont typeface="Calibri"/>
              <a:buAutoNum type="arabicPeriod"/>
            </a:pPr>
            <a:r>
              <a:rPr lang="en-US" dirty="0">
                <a:solidFill>
                  <a:srgbClr val="3F3F3F"/>
                </a:solidFill>
              </a:rPr>
              <a:t>Why should you take this class and why not?</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Who are we?</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Course structure and activities?</a:t>
            </a:r>
            <a:endParaRPr dirty="0"/>
          </a:p>
          <a:p>
            <a:pPr marL="514350" lvl="0" indent="-514350" algn="l" rtl="0">
              <a:spcBef>
                <a:spcPts val="1160"/>
              </a:spcBef>
              <a:spcAft>
                <a:spcPts val="0"/>
              </a:spcAft>
              <a:buClr>
                <a:srgbClr val="3F3F3F"/>
              </a:buClr>
              <a:buSzPts val="2800"/>
              <a:buFont typeface="Calibri"/>
              <a:buAutoNum type="arabicPeriod"/>
            </a:pPr>
            <a:r>
              <a:rPr lang="en-US" b="1" dirty="0">
                <a:solidFill>
                  <a:srgbClr val="3F3F3F"/>
                </a:solidFill>
              </a:rPr>
              <a:t>Class organization (Workload, Logistics, Grades).</a:t>
            </a:r>
            <a:endParaRPr b="1" dirty="0"/>
          </a:p>
          <a:p>
            <a:pPr marL="0" lvl="0" indent="0" algn="l" rtl="0">
              <a:spcBef>
                <a:spcPts val="1160"/>
              </a:spcBef>
              <a:spcAft>
                <a:spcPts val="0"/>
              </a:spcAft>
              <a:buNone/>
            </a:pPr>
            <a:endParaRPr dirty="0">
              <a:solidFill>
                <a:srgbClr val="3F3F3F"/>
              </a:solidFill>
            </a:endParaRPr>
          </a:p>
        </p:txBody>
      </p:sp>
      <p:sp>
        <p:nvSpPr>
          <p:cNvPr id="61" name="Google Shape;61;p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cxnSp>
        <p:nvCxnSpPr>
          <p:cNvPr id="2" name="Google Shape;51;p7">
            <a:extLst>
              <a:ext uri="{FF2B5EF4-FFF2-40B4-BE49-F238E27FC236}">
                <a16:creationId xmlns:a16="http://schemas.microsoft.com/office/drawing/2014/main" id="{AACF53E8-93BB-34DA-382B-00AC8B7FD40E}"/>
              </a:ext>
            </a:extLst>
          </p:cNvPr>
          <p:cNvCxnSpPr>
            <a:cxnSpLocks/>
          </p:cNvCxnSpPr>
          <p:nvPr/>
        </p:nvCxnSpPr>
        <p:spPr>
          <a:xfrm>
            <a:off x="645150" y="3880692"/>
            <a:ext cx="9351466" cy="0"/>
          </a:xfrm>
          <a:prstGeom prst="straightConnector1">
            <a:avLst/>
          </a:prstGeom>
          <a:noFill/>
          <a:ln w="25400" cap="flat" cmpd="sng">
            <a:solidFill>
              <a:srgbClr val="595959"/>
            </a:solidFill>
            <a:prstDash val="solid"/>
            <a:round/>
            <a:headEnd type="none" w="sm" len="sm"/>
            <a:tailEnd type="none" w="sm" len="sm"/>
          </a:ln>
          <a:effectLst>
            <a:outerShdw blurRad="40000" dist="20000" dir="5400000" rotWithShape="0">
              <a:srgbClr val="000000">
                <a:alpha val="37650"/>
              </a:srgbClr>
            </a:outerShdw>
          </a:effectLst>
        </p:spPr>
      </p:cxnSp>
      <p:sp>
        <p:nvSpPr>
          <p:cNvPr id="3" name="TextBox 2">
            <a:extLst>
              <a:ext uri="{FF2B5EF4-FFF2-40B4-BE49-F238E27FC236}">
                <a16:creationId xmlns:a16="http://schemas.microsoft.com/office/drawing/2014/main" id="{9285CC4D-3785-C9E2-ADB9-8E0462B58496}"/>
              </a:ext>
            </a:extLst>
          </p:cNvPr>
          <p:cNvSpPr txBox="1"/>
          <p:nvPr/>
        </p:nvSpPr>
        <p:spPr>
          <a:xfrm>
            <a:off x="645150" y="4361992"/>
            <a:ext cx="6110416" cy="523220"/>
          </a:xfrm>
          <a:prstGeom prst="rect">
            <a:avLst/>
          </a:prstGeom>
          <a:noFill/>
        </p:spPr>
        <p:txBody>
          <a:bodyPr wrap="square">
            <a:spAutoFit/>
          </a:bodyPr>
          <a:lstStyle/>
          <a:p>
            <a:pPr marL="0" indent="0">
              <a:spcBef>
                <a:spcPts val="1160"/>
              </a:spcBef>
              <a:buClr>
                <a:srgbClr val="3F3F3F"/>
              </a:buClr>
              <a:buNone/>
            </a:pPr>
            <a:r>
              <a:rPr lang="en-US" sz="2800" dirty="0">
                <a:solidFill>
                  <a:srgbClr val="3F3F3F"/>
                </a:solidFill>
              </a:rPr>
              <a:t>Projects</a:t>
            </a:r>
            <a:endParaRPr lang="en-US" sz="2800" dirty="0"/>
          </a:p>
        </p:txBody>
      </p:sp>
    </p:spTree>
    <p:extLst>
      <p:ext uri="{BB962C8B-B14F-4D97-AF65-F5344CB8AC3E}">
        <p14:creationId xmlns:p14="http://schemas.microsoft.com/office/powerpoint/2010/main" val="17544943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34"/>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Workload</a:t>
            </a:r>
            <a:endParaRPr/>
          </a:p>
        </p:txBody>
      </p:sp>
      <p:sp>
        <p:nvSpPr>
          <p:cNvPr id="918" name="Google Shape;918;p34"/>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457200" lvl="0" indent="-406400" algn="l" rtl="0">
              <a:spcBef>
                <a:spcPts val="560"/>
              </a:spcBef>
              <a:spcAft>
                <a:spcPts val="0"/>
              </a:spcAft>
              <a:buSzPts val="2800"/>
              <a:buChar char="•"/>
            </a:pPr>
            <a:r>
              <a:rPr lang="en-US" dirty="0"/>
              <a:t>1 hour </a:t>
            </a:r>
            <a:r>
              <a:rPr lang="en-US" i="1" dirty="0"/>
              <a:t>Reading</a:t>
            </a:r>
            <a:endParaRPr i="1" dirty="0"/>
          </a:p>
          <a:p>
            <a:pPr marL="457200" lvl="0" indent="-406400" algn="l" rtl="0">
              <a:spcBef>
                <a:spcPts val="0"/>
              </a:spcBef>
              <a:spcAft>
                <a:spcPts val="0"/>
              </a:spcAft>
              <a:buSzPts val="2800"/>
              <a:buChar char="•"/>
            </a:pPr>
            <a:r>
              <a:rPr lang="en-US" dirty="0"/>
              <a:t>2.5 hours </a:t>
            </a:r>
            <a:r>
              <a:rPr lang="en-US" i="1" dirty="0"/>
              <a:t>Lectures</a:t>
            </a:r>
          </a:p>
          <a:p>
            <a:pPr marL="457200" lvl="0" indent="-406400" algn="l" rtl="0">
              <a:spcBef>
                <a:spcPts val="0"/>
              </a:spcBef>
              <a:spcAft>
                <a:spcPts val="0"/>
              </a:spcAft>
              <a:buSzPts val="2800"/>
              <a:buChar char="•"/>
            </a:pPr>
            <a:r>
              <a:rPr lang="en-US" dirty="0"/>
              <a:t>1 hour </a:t>
            </a:r>
            <a:r>
              <a:rPr lang="en-US" i="1" dirty="0"/>
              <a:t>Office Hour/meet with your TF</a:t>
            </a:r>
            <a:endParaRPr i="1" dirty="0"/>
          </a:p>
          <a:p>
            <a:pPr marL="457200" lvl="0" indent="-406400" algn="l" rtl="0">
              <a:spcBef>
                <a:spcPts val="0"/>
              </a:spcBef>
              <a:spcAft>
                <a:spcPts val="0"/>
              </a:spcAft>
              <a:buSzPts val="2800"/>
              <a:buChar char="•"/>
            </a:pPr>
            <a:r>
              <a:rPr lang="en-US" dirty="0"/>
              <a:t>7 hours </a:t>
            </a:r>
            <a:r>
              <a:rPr lang="en-US" i="1" dirty="0"/>
              <a:t>Project Milestones</a:t>
            </a:r>
            <a:endParaRPr i="1" dirty="0"/>
          </a:p>
          <a:p>
            <a:pPr marL="457200" lvl="0" indent="-406400" algn="l" rtl="0">
              <a:spcBef>
                <a:spcPts val="0"/>
              </a:spcBef>
              <a:spcAft>
                <a:spcPts val="0"/>
              </a:spcAft>
              <a:buSzPts val="2800"/>
              <a:buChar char="•"/>
            </a:pPr>
            <a:r>
              <a:rPr lang="en-US" dirty="0"/>
              <a:t>~ 12 hours/ week</a:t>
            </a:r>
            <a:endParaRPr dirty="0"/>
          </a:p>
          <a:p>
            <a:pPr marL="0" lvl="0" indent="0" algn="l" rtl="0">
              <a:spcBef>
                <a:spcPts val="560"/>
              </a:spcBef>
              <a:spcAft>
                <a:spcPts val="0"/>
              </a:spcAft>
              <a:buNone/>
            </a:pPr>
            <a:endParaRPr dirty="0"/>
          </a:p>
        </p:txBody>
      </p:sp>
      <p:sp>
        <p:nvSpPr>
          <p:cNvPr id="919" name="Google Shape;919;p34"/>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35"/>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r>
              <a:rPr lang="en-US" dirty="0"/>
              <a:t>Expectations: Attendance</a:t>
            </a:r>
            <a:br>
              <a:rPr lang="en-US" dirty="0"/>
            </a:br>
            <a:endParaRPr dirty="0"/>
          </a:p>
        </p:txBody>
      </p:sp>
      <p:sp>
        <p:nvSpPr>
          <p:cNvPr id="926" name="Google Shape;926;p35"/>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endParaRPr lang="en-US" dirty="0"/>
          </a:p>
          <a:p>
            <a:pPr marL="0" lvl="0" indent="0" algn="l" rtl="0">
              <a:spcBef>
                <a:spcPts val="560"/>
              </a:spcBef>
              <a:spcAft>
                <a:spcPts val="0"/>
              </a:spcAft>
              <a:buNone/>
            </a:pPr>
            <a:r>
              <a:rPr lang="en-US" dirty="0"/>
              <a:t>Attendance in class is not merely a requirement; it is a criterion I heavily weigh when considering academic and professional endorsements. Please understand that consistent presence and engagement in the classroom are highly valued in this course.</a:t>
            </a:r>
          </a:p>
        </p:txBody>
      </p:sp>
      <p:sp>
        <p:nvSpPr>
          <p:cNvPr id="927" name="Google Shape;927;p35"/>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35"/>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r>
              <a:rPr lang="en-US" dirty="0"/>
              <a:t>Expectations: Projects</a:t>
            </a:r>
            <a:endParaRPr dirty="0"/>
          </a:p>
        </p:txBody>
      </p:sp>
      <p:sp>
        <p:nvSpPr>
          <p:cNvPr id="926" name="Google Shape;926;p35"/>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endParaRPr lang="en-US" dirty="0"/>
          </a:p>
          <a:p>
            <a:pPr marL="0" lvl="0" indent="0" algn="l" rtl="0">
              <a:spcBef>
                <a:spcPts val="560"/>
              </a:spcBef>
              <a:spcAft>
                <a:spcPts val="0"/>
              </a:spcAft>
              <a:buNone/>
            </a:pPr>
            <a:r>
              <a:rPr lang="en-US" dirty="0"/>
              <a:t>This course is project-based, and your entire grade will depend on the quality of your project. We will place significant emphasis on both the effort you put into the project and the quality of your completion of its milestones. </a:t>
            </a:r>
          </a:p>
          <a:p>
            <a:pPr marL="0" lvl="0" indent="0" algn="l" rtl="0">
              <a:spcBef>
                <a:spcPts val="560"/>
              </a:spcBef>
              <a:spcAft>
                <a:spcPts val="0"/>
              </a:spcAft>
              <a:buNone/>
            </a:pPr>
            <a:r>
              <a:rPr lang="en-US" dirty="0"/>
              <a:t>While project-based courses generally make it easier to achieve a high grade, we will thoroughly assess each component and provide comprehensive feedback. We expect you to incorporate this feedback into your work for subsequent milestones.</a:t>
            </a:r>
          </a:p>
        </p:txBody>
      </p:sp>
      <p:sp>
        <p:nvSpPr>
          <p:cNvPr id="927" name="Google Shape;927;p35"/>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extLst>
      <p:ext uri="{BB962C8B-B14F-4D97-AF65-F5344CB8AC3E}">
        <p14:creationId xmlns:p14="http://schemas.microsoft.com/office/powerpoint/2010/main" val="739607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36"/>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Course Components</a:t>
            </a:r>
            <a:endParaRPr/>
          </a:p>
        </p:txBody>
      </p:sp>
      <p:sp>
        <p:nvSpPr>
          <p:cNvPr id="934" name="Google Shape;934;p36"/>
          <p:cNvSpPr txBox="1"/>
          <p:nvPr/>
        </p:nvSpPr>
        <p:spPr>
          <a:xfrm>
            <a:off x="473375" y="1274100"/>
            <a:ext cx="346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solidFill>
                  <a:srgbClr val="0C0C0C"/>
                </a:solidFill>
              </a:rPr>
              <a:t>Course web page</a:t>
            </a:r>
            <a:endParaRPr b="1">
              <a:solidFill>
                <a:srgbClr val="0C0C0C"/>
              </a:solidFill>
            </a:endParaRPr>
          </a:p>
        </p:txBody>
      </p:sp>
      <p:sp>
        <p:nvSpPr>
          <p:cNvPr id="935" name="Google Shape;935;p36"/>
          <p:cNvSpPr txBox="1"/>
          <p:nvPr/>
        </p:nvSpPr>
        <p:spPr>
          <a:xfrm>
            <a:off x="6803575" y="1274100"/>
            <a:ext cx="346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solidFill>
                  <a:srgbClr val="0C0C0C"/>
                </a:solidFill>
              </a:rPr>
              <a:t>ED Stem</a:t>
            </a:r>
            <a:endParaRPr b="1">
              <a:solidFill>
                <a:srgbClr val="0C0C0C"/>
              </a:solidFill>
            </a:endParaRPr>
          </a:p>
        </p:txBody>
      </p:sp>
      <p:sp>
        <p:nvSpPr>
          <p:cNvPr id="936" name="Google Shape;936;p36"/>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pic>
        <p:nvPicPr>
          <p:cNvPr id="937" name="Google Shape;937;p36"/>
          <p:cNvPicPr preferRelativeResize="0"/>
          <p:nvPr/>
        </p:nvPicPr>
        <p:blipFill>
          <a:blip r:embed="rId3">
            <a:alphaModFix/>
          </a:blip>
          <a:stretch>
            <a:fillRect/>
          </a:stretch>
        </p:blipFill>
        <p:spPr>
          <a:xfrm>
            <a:off x="152400" y="1826700"/>
            <a:ext cx="6498773" cy="2776051"/>
          </a:xfrm>
          <a:prstGeom prst="rect">
            <a:avLst/>
          </a:prstGeom>
          <a:noFill/>
          <a:ln>
            <a:noFill/>
          </a:ln>
        </p:spPr>
      </p:pic>
      <p:pic>
        <p:nvPicPr>
          <p:cNvPr id="938" name="Google Shape;938;p36"/>
          <p:cNvPicPr preferRelativeResize="0"/>
          <p:nvPr/>
        </p:nvPicPr>
        <p:blipFill>
          <a:blip r:embed="rId4">
            <a:alphaModFix/>
          </a:blip>
          <a:stretch>
            <a:fillRect/>
          </a:stretch>
        </p:blipFill>
        <p:spPr>
          <a:xfrm>
            <a:off x="6803573" y="1826700"/>
            <a:ext cx="5025736" cy="4377254"/>
          </a:xfrm>
          <a:prstGeom prst="rect">
            <a:avLst/>
          </a:prstGeom>
          <a:noFill/>
          <a:ln>
            <a:noFill/>
          </a:ln>
        </p:spPr>
      </p:pic>
      <p:sp>
        <p:nvSpPr>
          <p:cNvPr id="939" name="Google Shape;939;p36"/>
          <p:cNvSpPr txBox="1"/>
          <p:nvPr/>
        </p:nvSpPr>
        <p:spPr>
          <a:xfrm>
            <a:off x="269250" y="6203950"/>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u="sng">
                <a:solidFill>
                  <a:srgbClr val="0563C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https://harvard-iacs.github.io/2023-AC215/</a:t>
            </a:r>
            <a:endParaRPr/>
          </a:p>
        </p:txBody>
      </p:sp>
      <p:sp>
        <p:nvSpPr>
          <p:cNvPr id="940" name="Google Shape;940;p36"/>
          <p:cNvSpPr txBox="1"/>
          <p:nvPr/>
        </p:nvSpPr>
        <p:spPr>
          <a:xfrm>
            <a:off x="7134950" y="6071100"/>
            <a:ext cx="3697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u="sng">
                <a:solidFill>
                  <a:srgbClr val="0563C1"/>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https://edstem.org/us/courses/42775/discussion/</a:t>
            </a:r>
            <a:r>
              <a:rPr lang="en-US" sz="1200">
                <a:solidFill>
                  <a:schemeClr val="dk1"/>
                </a:solidFill>
                <a:latin typeface="Calibri"/>
                <a:ea typeface="Calibri"/>
                <a:cs typeface="Calibri"/>
                <a:sym typeface="Calibri"/>
              </a:rPr>
              <a:t>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37"/>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Grades</a:t>
            </a:r>
            <a:endParaRPr/>
          </a:p>
        </p:txBody>
      </p:sp>
      <p:graphicFrame>
        <p:nvGraphicFramePr>
          <p:cNvPr id="947" name="Google Shape;947;p37"/>
          <p:cNvGraphicFramePr/>
          <p:nvPr>
            <p:extLst>
              <p:ext uri="{D42A27DB-BD31-4B8C-83A1-F6EECF244321}">
                <p14:modId xmlns:p14="http://schemas.microsoft.com/office/powerpoint/2010/main" val="11262439"/>
              </p:ext>
            </p:extLst>
          </p:nvPr>
        </p:nvGraphicFramePr>
        <p:xfrm>
          <a:off x="1593272" y="1186609"/>
          <a:ext cx="8742217" cy="4045529"/>
        </p:xfrm>
        <a:graphic>
          <a:graphicData uri="http://schemas.openxmlformats.org/drawingml/2006/table">
            <a:tbl>
              <a:tblPr>
                <a:noFill/>
                <a:tableStyleId>{5366F117-CC58-4768-B327-75D3CCCF8C3E}</a:tableStyleId>
              </a:tblPr>
              <a:tblGrid>
                <a:gridCol w="5305610">
                  <a:extLst>
                    <a:ext uri="{9D8B030D-6E8A-4147-A177-3AD203B41FA5}">
                      <a16:colId xmlns:a16="http://schemas.microsoft.com/office/drawing/2014/main" val="20000"/>
                    </a:ext>
                  </a:extLst>
                </a:gridCol>
                <a:gridCol w="3436607">
                  <a:extLst>
                    <a:ext uri="{9D8B030D-6E8A-4147-A177-3AD203B41FA5}">
                      <a16:colId xmlns:a16="http://schemas.microsoft.com/office/drawing/2014/main" val="20001"/>
                    </a:ext>
                  </a:extLst>
                </a:gridCol>
              </a:tblGrid>
              <a:tr h="609978">
                <a:tc>
                  <a:txBody>
                    <a:bodyPr/>
                    <a:lstStyle/>
                    <a:p>
                      <a:pPr marL="0" lvl="0" indent="0" algn="ctr" rtl="0">
                        <a:lnSpc>
                          <a:spcPct val="115000"/>
                        </a:lnSpc>
                        <a:spcBef>
                          <a:spcPts val="0"/>
                        </a:spcBef>
                        <a:spcAft>
                          <a:spcPts val="0"/>
                        </a:spcAft>
                        <a:buNone/>
                      </a:pPr>
                      <a:r>
                        <a:rPr lang="en-US" sz="1800" b="1">
                          <a:solidFill>
                            <a:srgbClr val="FFFFFF"/>
                          </a:solidFill>
                        </a:rPr>
                        <a:t>Assignment</a:t>
                      </a:r>
                      <a:endParaRPr sz="1800" b="1">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en-US" sz="1800" b="1">
                          <a:solidFill>
                            <a:srgbClr val="FFFFFF"/>
                          </a:solidFill>
                        </a:rPr>
                        <a:t>Final Grade Weight</a:t>
                      </a:r>
                      <a:endParaRPr sz="1800" b="1">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428620">
                <a:tc>
                  <a:txBody>
                    <a:bodyPr/>
                    <a:lstStyle/>
                    <a:p>
                      <a:pPr marL="0" lvl="0" indent="0" algn="l" rtl="0">
                        <a:lnSpc>
                          <a:spcPct val="115000"/>
                        </a:lnSpc>
                        <a:spcBef>
                          <a:spcPts val="0"/>
                        </a:spcBef>
                        <a:spcAft>
                          <a:spcPts val="0"/>
                        </a:spcAft>
                        <a:buNone/>
                      </a:pPr>
                      <a:r>
                        <a:rPr lang="en-US" sz="1500"/>
                        <a:t>Milestone 1</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500"/>
                        <a:t>5%</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428620">
                <a:tc>
                  <a:txBody>
                    <a:bodyPr/>
                    <a:lstStyle/>
                    <a:p>
                      <a:pPr marL="0" lvl="0" indent="0" algn="l" rtl="0">
                        <a:lnSpc>
                          <a:spcPct val="115000"/>
                        </a:lnSpc>
                        <a:spcBef>
                          <a:spcPts val="0"/>
                        </a:spcBef>
                        <a:spcAft>
                          <a:spcPts val="0"/>
                        </a:spcAft>
                        <a:buNone/>
                      </a:pPr>
                      <a:r>
                        <a:rPr lang="en-US" sz="1500"/>
                        <a:t>Milestone 2</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500"/>
                        <a:t>10%</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428620">
                <a:tc>
                  <a:txBody>
                    <a:bodyPr/>
                    <a:lstStyle/>
                    <a:p>
                      <a:pPr marL="0" lvl="0" indent="0" algn="l" rtl="0">
                        <a:lnSpc>
                          <a:spcPct val="115000"/>
                        </a:lnSpc>
                        <a:spcBef>
                          <a:spcPts val="0"/>
                        </a:spcBef>
                        <a:spcAft>
                          <a:spcPts val="0"/>
                        </a:spcAft>
                        <a:buClr>
                          <a:schemeClr val="dk1"/>
                        </a:buClr>
                        <a:buSzPts val="1100"/>
                        <a:buFont typeface="Arial"/>
                        <a:buNone/>
                      </a:pPr>
                      <a:r>
                        <a:rPr lang="en-US" sz="1500">
                          <a:solidFill>
                            <a:schemeClr val="dk1"/>
                          </a:solidFill>
                        </a:rPr>
                        <a:t>Milestone 3</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500"/>
                        <a:t>15%</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428620">
                <a:tc>
                  <a:txBody>
                    <a:bodyPr/>
                    <a:lstStyle/>
                    <a:p>
                      <a:pPr marL="0" lvl="0" indent="0" algn="l" rtl="0">
                        <a:lnSpc>
                          <a:spcPct val="115000"/>
                        </a:lnSpc>
                        <a:spcBef>
                          <a:spcPts val="0"/>
                        </a:spcBef>
                        <a:spcAft>
                          <a:spcPts val="0"/>
                        </a:spcAft>
                        <a:buNone/>
                      </a:pPr>
                      <a:r>
                        <a:rPr lang="en-US" sz="1500"/>
                        <a:t>Milestone 4</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500"/>
                        <a:t>25%</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428620">
                <a:tc>
                  <a:txBody>
                    <a:bodyPr/>
                    <a:lstStyle/>
                    <a:p>
                      <a:pPr marL="0" lvl="0" indent="0" algn="l" rtl="0">
                        <a:lnSpc>
                          <a:spcPct val="115000"/>
                        </a:lnSpc>
                        <a:spcBef>
                          <a:spcPts val="0"/>
                        </a:spcBef>
                        <a:spcAft>
                          <a:spcPts val="0"/>
                        </a:spcAft>
                        <a:buClr>
                          <a:schemeClr val="dk1"/>
                        </a:buClr>
                        <a:buSzPts val="1100"/>
                        <a:buFont typeface="Arial"/>
                        <a:buNone/>
                      </a:pPr>
                      <a:r>
                        <a:rPr lang="en-US" sz="1500">
                          <a:solidFill>
                            <a:schemeClr val="dk1"/>
                          </a:solidFill>
                        </a:rPr>
                        <a:t>Milestone 5</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500"/>
                        <a:t>10%</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428620">
                <a:tc>
                  <a:txBody>
                    <a:bodyPr/>
                    <a:lstStyle/>
                    <a:p>
                      <a:pPr marL="0" lvl="0" indent="0" algn="l" rtl="0">
                        <a:lnSpc>
                          <a:spcPct val="115000"/>
                        </a:lnSpc>
                        <a:spcBef>
                          <a:spcPts val="0"/>
                        </a:spcBef>
                        <a:spcAft>
                          <a:spcPts val="0"/>
                        </a:spcAft>
                        <a:buNone/>
                      </a:pPr>
                      <a:r>
                        <a:rPr lang="en-US" sz="1500">
                          <a:solidFill>
                            <a:schemeClr val="dk1"/>
                          </a:solidFill>
                        </a:rPr>
                        <a:t>Milestone 6</a:t>
                      </a:r>
                      <a:endParaRPr sz="1500">
                        <a:solidFill>
                          <a:schemeClr val="dk1"/>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Clr>
                          <a:schemeClr val="dk1"/>
                        </a:buClr>
                        <a:buSzPts val="1100"/>
                        <a:buFont typeface="Arial"/>
                        <a:buNone/>
                      </a:pPr>
                      <a:r>
                        <a:rPr lang="en-US" sz="1500">
                          <a:solidFill>
                            <a:schemeClr val="dk1"/>
                          </a:solidFill>
                        </a:rPr>
                        <a:t>35%</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435211">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428620">
                <a:tc>
                  <a:txBody>
                    <a:bodyPr/>
                    <a:lstStyle/>
                    <a:p>
                      <a:pPr marL="0" lvl="0" indent="0" algn="l" rtl="0">
                        <a:lnSpc>
                          <a:spcPct val="115000"/>
                        </a:lnSpc>
                        <a:spcBef>
                          <a:spcPts val="0"/>
                        </a:spcBef>
                        <a:spcAft>
                          <a:spcPts val="0"/>
                        </a:spcAft>
                        <a:buNone/>
                      </a:pPr>
                      <a:r>
                        <a:rPr lang="en-US" sz="1800" b="1"/>
                        <a:t>Total</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800" b="1" dirty="0"/>
                        <a:t>100%</a:t>
                      </a:r>
                      <a:endParaRPr sz="1800" b="1"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948" name="Google Shape;948;p37"/>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38"/>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Final Details</a:t>
            </a:r>
            <a:endParaRPr/>
          </a:p>
        </p:txBody>
      </p:sp>
      <p:sp>
        <p:nvSpPr>
          <p:cNvPr id="955" name="Google Shape;955;p38"/>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457200" lvl="0" indent="-406400" algn="l" rtl="0">
              <a:spcBef>
                <a:spcPts val="560"/>
              </a:spcBef>
              <a:spcAft>
                <a:spcPts val="0"/>
              </a:spcAft>
              <a:buSzPts val="2800"/>
              <a:buChar char="•"/>
            </a:pPr>
            <a:r>
              <a:rPr lang="en-US" dirty="0"/>
              <a:t>We will be using ED for discussions, announcements and surveys</a:t>
            </a:r>
            <a:endParaRPr dirty="0"/>
          </a:p>
          <a:p>
            <a:pPr marL="457200" lvl="0" indent="-406400" algn="l" rtl="0">
              <a:spcBef>
                <a:spcPts val="0"/>
              </a:spcBef>
              <a:spcAft>
                <a:spcPts val="0"/>
              </a:spcAft>
              <a:buSzPts val="2800"/>
              <a:buChar char="•"/>
            </a:pPr>
            <a:r>
              <a:rPr lang="en-US" dirty="0"/>
              <a:t>Projects: Group</a:t>
            </a:r>
            <a:endParaRPr dirty="0"/>
          </a:p>
          <a:p>
            <a:pPr marL="0" lvl="0" indent="0" algn="l" rtl="0">
              <a:spcBef>
                <a:spcPts val="560"/>
              </a:spcBef>
              <a:spcAft>
                <a:spcPts val="0"/>
              </a:spcAft>
              <a:buNone/>
            </a:pPr>
            <a:endParaRPr dirty="0"/>
          </a:p>
          <a:p>
            <a:pPr marL="0" lvl="0" indent="0" algn="l" rtl="0">
              <a:spcBef>
                <a:spcPts val="560"/>
              </a:spcBef>
              <a:spcAft>
                <a:spcPts val="0"/>
              </a:spcAft>
              <a:buNone/>
            </a:pPr>
            <a:r>
              <a:rPr lang="en-US" dirty="0"/>
              <a:t>Submissions for project milestones and projects will be using GitHub – details will follow soon </a:t>
            </a:r>
            <a:endParaRPr dirty="0"/>
          </a:p>
        </p:txBody>
      </p:sp>
      <p:sp>
        <p:nvSpPr>
          <p:cNvPr id="956" name="Google Shape;956;p3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Outline</a:t>
            </a:r>
            <a:endParaRPr/>
          </a:p>
        </p:txBody>
      </p:sp>
      <p:sp>
        <p:nvSpPr>
          <p:cNvPr id="59" name="Google Shape;59;p8"/>
          <p:cNvSpPr txBox="1">
            <a:spLocks noGrp="1"/>
          </p:cNvSpPr>
          <p:nvPr>
            <p:ph type="body" idx="1"/>
          </p:nvPr>
        </p:nvSpPr>
        <p:spPr>
          <a:xfrm>
            <a:off x="645150" y="1253324"/>
            <a:ext cx="10515600" cy="4862700"/>
          </a:xfrm>
          <a:prstGeom prst="rect">
            <a:avLst/>
          </a:prstGeom>
        </p:spPr>
        <p:txBody>
          <a:bodyPr spcFirstLastPara="1" wrap="square" lIns="91425" tIns="45700" rIns="91425" bIns="45700" anchor="t" anchorCtr="0">
            <a:noAutofit/>
          </a:bodyPr>
          <a:lstStyle/>
          <a:p>
            <a:pPr marL="514350" lvl="0" indent="-514350" algn="l" rtl="0">
              <a:spcBef>
                <a:spcPts val="0"/>
              </a:spcBef>
              <a:spcAft>
                <a:spcPts val="0"/>
              </a:spcAft>
              <a:buClr>
                <a:srgbClr val="3F3F3F"/>
              </a:buClr>
              <a:buSzPts val="2800"/>
              <a:buFont typeface="Calibri"/>
              <a:buAutoNum type="arabicPeriod"/>
            </a:pPr>
            <a:r>
              <a:rPr lang="en-US" b="1" dirty="0">
                <a:solidFill>
                  <a:srgbClr val="3F3F3F"/>
                </a:solidFill>
              </a:rPr>
              <a:t>Why should you take this class and why not?</a:t>
            </a:r>
            <a:endParaRPr b="1"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Who are we?</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Course structure and activities?</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Class organization (Workload, Logistics, Grades).</a:t>
            </a:r>
            <a:endParaRPr dirty="0"/>
          </a:p>
          <a:p>
            <a:pPr marL="0" lvl="0" indent="0" algn="l" rtl="0">
              <a:spcBef>
                <a:spcPts val="1160"/>
              </a:spcBef>
              <a:spcAft>
                <a:spcPts val="0"/>
              </a:spcAft>
              <a:buNone/>
            </a:pPr>
            <a:endParaRPr dirty="0">
              <a:solidFill>
                <a:srgbClr val="3F3F3F"/>
              </a:solidFill>
            </a:endParaRPr>
          </a:p>
        </p:txBody>
      </p:sp>
      <p:sp>
        <p:nvSpPr>
          <p:cNvPr id="61" name="Google Shape;61;p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cxnSp>
        <p:nvCxnSpPr>
          <p:cNvPr id="2" name="Google Shape;51;p7">
            <a:extLst>
              <a:ext uri="{FF2B5EF4-FFF2-40B4-BE49-F238E27FC236}">
                <a16:creationId xmlns:a16="http://schemas.microsoft.com/office/drawing/2014/main" id="{AACF53E8-93BB-34DA-382B-00AC8B7FD40E}"/>
              </a:ext>
            </a:extLst>
          </p:cNvPr>
          <p:cNvCxnSpPr>
            <a:cxnSpLocks/>
          </p:cNvCxnSpPr>
          <p:nvPr/>
        </p:nvCxnSpPr>
        <p:spPr>
          <a:xfrm>
            <a:off x="645150" y="3880692"/>
            <a:ext cx="9351466" cy="0"/>
          </a:xfrm>
          <a:prstGeom prst="straightConnector1">
            <a:avLst/>
          </a:prstGeom>
          <a:noFill/>
          <a:ln w="25400" cap="flat" cmpd="sng">
            <a:solidFill>
              <a:srgbClr val="595959"/>
            </a:solidFill>
            <a:prstDash val="solid"/>
            <a:round/>
            <a:headEnd type="none" w="sm" len="sm"/>
            <a:tailEnd type="none" w="sm" len="sm"/>
          </a:ln>
          <a:effectLst>
            <a:outerShdw blurRad="40000" dist="20000" dir="5400000" rotWithShape="0">
              <a:srgbClr val="000000">
                <a:alpha val="37650"/>
              </a:srgbClr>
            </a:outerShdw>
          </a:effectLst>
        </p:spPr>
      </p:cxnSp>
      <p:sp>
        <p:nvSpPr>
          <p:cNvPr id="3" name="TextBox 2">
            <a:extLst>
              <a:ext uri="{FF2B5EF4-FFF2-40B4-BE49-F238E27FC236}">
                <a16:creationId xmlns:a16="http://schemas.microsoft.com/office/drawing/2014/main" id="{9285CC4D-3785-C9E2-ADB9-8E0462B58496}"/>
              </a:ext>
            </a:extLst>
          </p:cNvPr>
          <p:cNvSpPr txBox="1"/>
          <p:nvPr/>
        </p:nvSpPr>
        <p:spPr>
          <a:xfrm>
            <a:off x="645150" y="4361992"/>
            <a:ext cx="6110416" cy="523220"/>
          </a:xfrm>
          <a:prstGeom prst="rect">
            <a:avLst/>
          </a:prstGeom>
          <a:noFill/>
        </p:spPr>
        <p:txBody>
          <a:bodyPr wrap="square">
            <a:spAutoFit/>
          </a:bodyPr>
          <a:lstStyle/>
          <a:p>
            <a:pPr marL="0" indent="0">
              <a:spcBef>
                <a:spcPts val="1160"/>
              </a:spcBef>
              <a:buClr>
                <a:srgbClr val="3F3F3F"/>
              </a:buClr>
              <a:buNone/>
            </a:pPr>
            <a:r>
              <a:rPr lang="en-US" sz="2800" dirty="0">
                <a:solidFill>
                  <a:srgbClr val="3F3F3F"/>
                </a:solidFill>
              </a:rPr>
              <a:t>Projects</a:t>
            </a:r>
            <a:endParaRPr lang="en-US" sz="28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961"/>
        <p:cNvGrpSpPr/>
        <p:nvPr/>
      </p:nvGrpSpPr>
      <p:grpSpPr>
        <a:xfrm>
          <a:off x="0" y="0"/>
          <a:ext cx="0" cy="0"/>
          <a:chOff x="0" y="0"/>
          <a:chExt cx="0" cy="0"/>
        </a:xfrm>
      </p:grpSpPr>
      <p:sp>
        <p:nvSpPr>
          <p:cNvPr id="962" name="Google Shape;962;p39"/>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Logistics</a:t>
            </a:r>
            <a:endParaRPr/>
          </a:p>
        </p:txBody>
      </p:sp>
      <p:sp>
        <p:nvSpPr>
          <p:cNvPr id="963" name="Google Shape;963;p39"/>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457200" lvl="0" indent="-406400" algn="l" rtl="0">
              <a:spcBef>
                <a:spcPts val="560"/>
              </a:spcBef>
              <a:spcAft>
                <a:spcPts val="0"/>
              </a:spcAft>
              <a:buSzPts val="2800"/>
              <a:buChar char="•"/>
            </a:pPr>
            <a:r>
              <a:rPr lang="en-US"/>
              <a:t>Survey</a:t>
            </a:r>
            <a:endParaRPr/>
          </a:p>
          <a:p>
            <a:pPr marL="457200" lvl="0" indent="-406400" algn="l" rtl="0">
              <a:spcBef>
                <a:spcPts val="0"/>
              </a:spcBef>
              <a:spcAft>
                <a:spcPts val="0"/>
              </a:spcAft>
              <a:buSzPts val="2800"/>
              <a:buChar char="•"/>
            </a:pPr>
            <a:r>
              <a:rPr lang="en-US"/>
              <a:t>Make project groups</a:t>
            </a:r>
            <a:endParaRPr/>
          </a:p>
        </p:txBody>
      </p:sp>
      <p:sp>
        <p:nvSpPr>
          <p:cNvPr id="964" name="Google Shape;964;p39"/>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Outline</a:t>
            </a:r>
            <a:endParaRPr/>
          </a:p>
        </p:txBody>
      </p:sp>
      <p:sp>
        <p:nvSpPr>
          <p:cNvPr id="59" name="Google Shape;59;p8"/>
          <p:cNvSpPr txBox="1">
            <a:spLocks noGrp="1"/>
          </p:cNvSpPr>
          <p:nvPr>
            <p:ph type="body" idx="1"/>
          </p:nvPr>
        </p:nvSpPr>
        <p:spPr>
          <a:xfrm>
            <a:off x="645150" y="1253324"/>
            <a:ext cx="10515600" cy="4862700"/>
          </a:xfrm>
          <a:prstGeom prst="rect">
            <a:avLst/>
          </a:prstGeom>
        </p:spPr>
        <p:txBody>
          <a:bodyPr spcFirstLastPara="1" wrap="square" lIns="91425" tIns="45700" rIns="91425" bIns="45700" anchor="t" anchorCtr="0">
            <a:noAutofit/>
          </a:bodyPr>
          <a:lstStyle/>
          <a:p>
            <a:pPr marL="514350" lvl="0" indent="-514350" algn="l" rtl="0">
              <a:spcBef>
                <a:spcPts val="0"/>
              </a:spcBef>
              <a:spcAft>
                <a:spcPts val="0"/>
              </a:spcAft>
              <a:buClr>
                <a:srgbClr val="3F3F3F"/>
              </a:buClr>
              <a:buSzPts val="2800"/>
              <a:buFont typeface="Calibri"/>
              <a:buAutoNum type="arabicPeriod"/>
            </a:pPr>
            <a:r>
              <a:rPr lang="en-US" dirty="0">
                <a:solidFill>
                  <a:srgbClr val="3F3F3F"/>
                </a:solidFill>
              </a:rPr>
              <a:t>Why should you take this class and why not?</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Who are we?</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Course structure and activities?</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Class organization (Workload, Logistics, Grades).</a:t>
            </a:r>
            <a:endParaRPr dirty="0"/>
          </a:p>
          <a:p>
            <a:pPr marL="0" lvl="0" indent="0" algn="l" rtl="0">
              <a:spcBef>
                <a:spcPts val="1160"/>
              </a:spcBef>
              <a:spcAft>
                <a:spcPts val="0"/>
              </a:spcAft>
              <a:buNone/>
            </a:pPr>
            <a:endParaRPr dirty="0">
              <a:solidFill>
                <a:srgbClr val="3F3F3F"/>
              </a:solidFill>
            </a:endParaRPr>
          </a:p>
        </p:txBody>
      </p:sp>
      <p:sp>
        <p:nvSpPr>
          <p:cNvPr id="61" name="Google Shape;61;p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cxnSp>
        <p:nvCxnSpPr>
          <p:cNvPr id="2" name="Google Shape;51;p7">
            <a:extLst>
              <a:ext uri="{FF2B5EF4-FFF2-40B4-BE49-F238E27FC236}">
                <a16:creationId xmlns:a16="http://schemas.microsoft.com/office/drawing/2014/main" id="{AACF53E8-93BB-34DA-382B-00AC8B7FD40E}"/>
              </a:ext>
            </a:extLst>
          </p:cNvPr>
          <p:cNvCxnSpPr>
            <a:cxnSpLocks/>
          </p:cNvCxnSpPr>
          <p:nvPr/>
        </p:nvCxnSpPr>
        <p:spPr>
          <a:xfrm>
            <a:off x="645150" y="3880692"/>
            <a:ext cx="9351466" cy="0"/>
          </a:xfrm>
          <a:prstGeom prst="straightConnector1">
            <a:avLst/>
          </a:prstGeom>
          <a:noFill/>
          <a:ln w="25400" cap="flat" cmpd="sng">
            <a:solidFill>
              <a:srgbClr val="595959"/>
            </a:solidFill>
            <a:prstDash val="solid"/>
            <a:round/>
            <a:headEnd type="none" w="sm" len="sm"/>
            <a:tailEnd type="none" w="sm" len="sm"/>
          </a:ln>
          <a:effectLst>
            <a:outerShdw blurRad="40000" dist="20000" dir="5400000" rotWithShape="0">
              <a:srgbClr val="000000">
                <a:alpha val="37650"/>
              </a:srgbClr>
            </a:outerShdw>
          </a:effectLst>
        </p:spPr>
      </p:cxnSp>
      <p:sp>
        <p:nvSpPr>
          <p:cNvPr id="3" name="TextBox 2">
            <a:extLst>
              <a:ext uri="{FF2B5EF4-FFF2-40B4-BE49-F238E27FC236}">
                <a16:creationId xmlns:a16="http://schemas.microsoft.com/office/drawing/2014/main" id="{9285CC4D-3785-C9E2-ADB9-8E0462B58496}"/>
              </a:ext>
            </a:extLst>
          </p:cNvPr>
          <p:cNvSpPr txBox="1"/>
          <p:nvPr/>
        </p:nvSpPr>
        <p:spPr>
          <a:xfrm>
            <a:off x="645150" y="4361992"/>
            <a:ext cx="6110416" cy="523220"/>
          </a:xfrm>
          <a:prstGeom prst="rect">
            <a:avLst/>
          </a:prstGeom>
          <a:noFill/>
        </p:spPr>
        <p:txBody>
          <a:bodyPr wrap="square">
            <a:spAutoFit/>
          </a:bodyPr>
          <a:lstStyle/>
          <a:p>
            <a:pPr marL="0" indent="0">
              <a:spcBef>
                <a:spcPts val="1160"/>
              </a:spcBef>
              <a:buClr>
                <a:srgbClr val="3F3F3F"/>
              </a:buClr>
              <a:buNone/>
            </a:pPr>
            <a:r>
              <a:rPr lang="en-US" sz="2800" b="1" dirty="0">
                <a:solidFill>
                  <a:srgbClr val="3F3F3F"/>
                </a:solidFill>
              </a:rPr>
              <a:t>Projects</a:t>
            </a:r>
            <a:endParaRPr lang="en-US" sz="2800" b="1" dirty="0"/>
          </a:p>
        </p:txBody>
      </p:sp>
    </p:spTree>
    <p:extLst>
      <p:ext uri="{BB962C8B-B14F-4D97-AF65-F5344CB8AC3E}">
        <p14:creationId xmlns:p14="http://schemas.microsoft.com/office/powerpoint/2010/main" val="15243509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41"/>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200"/>
              <a:buFont typeface="Arial"/>
              <a:buNone/>
            </a:pPr>
            <a:r>
              <a:rPr lang="en-US"/>
              <a:t>Projects</a:t>
            </a:r>
            <a:endParaRPr/>
          </a:p>
        </p:txBody>
      </p:sp>
      <p:sp>
        <p:nvSpPr>
          <p:cNvPr id="980" name="Google Shape;980;p41"/>
          <p:cNvSpPr txBox="1">
            <a:spLocks noGrp="1"/>
          </p:cNvSpPr>
          <p:nvPr>
            <p:ph type="body" idx="1"/>
          </p:nvPr>
        </p:nvSpPr>
        <p:spPr>
          <a:xfrm>
            <a:off x="653450" y="2769375"/>
            <a:ext cx="10515600" cy="928800"/>
          </a:xfrm>
          <a:prstGeom prst="rect">
            <a:avLst/>
          </a:prstGeom>
        </p:spPr>
        <p:txBody>
          <a:bodyPr spcFirstLastPara="1" wrap="square" lIns="91425" tIns="45700" rIns="91425" bIns="45700" anchor="t" anchorCtr="0">
            <a:noAutofit/>
          </a:bodyPr>
          <a:lstStyle/>
          <a:p>
            <a:pPr marL="0" lvl="0" indent="0" algn="l" rtl="0">
              <a:lnSpc>
                <a:spcPct val="115000"/>
              </a:lnSpc>
              <a:spcBef>
                <a:spcPts val="560"/>
              </a:spcBef>
              <a:spcAft>
                <a:spcPts val="0"/>
              </a:spcAft>
              <a:buNone/>
            </a:pPr>
            <a:r>
              <a:rPr lang="en-US" sz="3200"/>
              <a:t>In Class Demo </a:t>
            </a:r>
            <a:r>
              <a:rPr lang="en-US" sz="3000"/>
              <a:t>Mushroom Identification App </a:t>
            </a:r>
            <a:endParaRPr sz="3000"/>
          </a:p>
        </p:txBody>
      </p:sp>
      <p:sp>
        <p:nvSpPr>
          <p:cNvPr id="981" name="Google Shape;981;p41"/>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42"/>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Project Idea</a:t>
            </a:r>
            <a:endParaRPr/>
          </a:p>
        </p:txBody>
      </p:sp>
      <p:pic>
        <p:nvPicPr>
          <p:cNvPr id="988" name="Google Shape;988;p42"/>
          <p:cNvPicPr preferRelativeResize="0"/>
          <p:nvPr/>
        </p:nvPicPr>
        <p:blipFill>
          <a:blip r:embed="rId3">
            <a:alphaModFix/>
          </a:blip>
          <a:stretch>
            <a:fillRect/>
          </a:stretch>
        </p:blipFill>
        <p:spPr>
          <a:xfrm>
            <a:off x="7315200" y="963725"/>
            <a:ext cx="4223981" cy="5219149"/>
          </a:xfrm>
          <a:prstGeom prst="rect">
            <a:avLst/>
          </a:prstGeom>
          <a:noFill/>
          <a:ln>
            <a:noFill/>
          </a:ln>
        </p:spPr>
      </p:pic>
      <p:sp>
        <p:nvSpPr>
          <p:cNvPr id="989" name="Google Shape;989;p42"/>
          <p:cNvSpPr txBox="1"/>
          <p:nvPr/>
        </p:nvSpPr>
        <p:spPr>
          <a:xfrm>
            <a:off x="8107175" y="6259075"/>
            <a:ext cx="25656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rgbClr val="434343"/>
                </a:solidFill>
              </a:rPr>
              <a:t>Credit: Nikolas Protopapas</a:t>
            </a:r>
            <a:endParaRPr sz="1200">
              <a:solidFill>
                <a:srgbClr val="434343"/>
              </a:solidFill>
            </a:endParaRPr>
          </a:p>
        </p:txBody>
      </p:sp>
      <p:sp>
        <p:nvSpPr>
          <p:cNvPr id="990" name="Google Shape;990;p42"/>
          <p:cNvSpPr txBox="1">
            <a:spLocks noGrp="1"/>
          </p:cNvSpPr>
          <p:nvPr>
            <p:ph type="body" idx="1"/>
          </p:nvPr>
        </p:nvSpPr>
        <p:spPr>
          <a:xfrm>
            <a:off x="269250" y="964200"/>
            <a:ext cx="6840000" cy="4929600"/>
          </a:xfrm>
          <a:prstGeom prst="rect">
            <a:avLst/>
          </a:prstGeom>
        </p:spPr>
        <p:txBody>
          <a:bodyPr spcFirstLastPara="1" wrap="square" lIns="91425" tIns="45700" rIns="91425" bIns="45700" anchor="t" anchorCtr="0">
            <a:noAutofit/>
          </a:bodyPr>
          <a:lstStyle/>
          <a:p>
            <a:pPr marL="457200" lvl="0" indent="-393700" algn="l" rtl="0">
              <a:lnSpc>
                <a:spcPct val="115000"/>
              </a:lnSpc>
              <a:spcBef>
                <a:spcPts val="560"/>
              </a:spcBef>
              <a:spcAft>
                <a:spcPts val="0"/>
              </a:spcAft>
              <a:buSzPts val="2600"/>
              <a:buChar char="•"/>
            </a:pPr>
            <a:r>
              <a:rPr lang="en-US" sz="2600" dirty="0"/>
              <a:t>Pavlos likes to go the forest for mushroom picking</a:t>
            </a:r>
            <a:endParaRPr sz="2600" dirty="0"/>
          </a:p>
          <a:p>
            <a:pPr marL="457200" lvl="0" indent="-393700" algn="l" rtl="0">
              <a:lnSpc>
                <a:spcPct val="115000"/>
              </a:lnSpc>
              <a:spcBef>
                <a:spcPts val="0"/>
              </a:spcBef>
              <a:spcAft>
                <a:spcPts val="0"/>
              </a:spcAft>
              <a:buSzPts val="2600"/>
              <a:buChar char="•"/>
            </a:pPr>
            <a:r>
              <a:rPr lang="en-US" sz="2600" dirty="0"/>
              <a:t>Some mushrooms can be poisonous</a:t>
            </a:r>
            <a:endParaRPr sz="2600" dirty="0"/>
          </a:p>
          <a:p>
            <a:pPr marL="457200" lvl="0" indent="-393700" algn="l" rtl="0">
              <a:lnSpc>
                <a:spcPct val="115000"/>
              </a:lnSpc>
              <a:spcBef>
                <a:spcPts val="0"/>
              </a:spcBef>
              <a:spcAft>
                <a:spcPts val="0"/>
              </a:spcAft>
              <a:buSzPts val="2600"/>
              <a:buChar char="•"/>
            </a:pPr>
            <a:r>
              <a:rPr lang="en-US" sz="2600" dirty="0"/>
              <a:t>Help build an app to identify mushroom type and if poisonous or not</a:t>
            </a:r>
            <a:endParaRPr sz="2600" dirty="0"/>
          </a:p>
          <a:p>
            <a:pPr marL="457200" lvl="0" indent="-393700" algn="l" rtl="0">
              <a:lnSpc>
                <a:spcPct val="115000"/>
              </a:lnSpc>
              <a:spcBef>
                <a:spcPts val="0"/>
              </a:spcBef>
              <a:spcAft>
                <a:spcPts val="0"/>
              </a:spcAft>
              <a:buSzPts val="2600"/>
              <a:buChar char="•"/>
            </a:pPr>
            <a:r>
              <a:rPr lang="en-US" sz="2200" u="sng" dirty="0">
                <a:solidFill>
                  <a:schemeClr val="hlink"/>
                </a:solidFill>
                <a:hlinkClick r:id="rId4"/>
              </a:rPr>
              <a:t>Project Summary</a:t>
            </a:r>
            <a:endParaRPr sz="2600" dirty="0"/>
          </a:p>
        </p:txBody>
      </p:sp>
      <p:sp>
        <p:nvSpPr>
          <p:cNvPr id="991" name="Google Shape;991;p42"/>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43"/>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Problem Definition</a:t>
            </a:r>
            <a:endParaRPr/>
          </a:p>
        </p:txBody>
      </p:sp>
      <p:sp>
        <p:nvSpPr>
          <p:cNvPr id="998" name="Google Shape;998;p43"/>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dirty="0"/>
              <a:t>Pavlos enjoys visiting the woods to collect mushrooms, finding the endeavor both enjoyable and beneficial since some mushrooms can be eaten. However, the forest where he gathers mushrooms is also home to numerous toxic varieties. While some are easy to identify, there are others for which he needs assistance in recognizing.</a:t>
            </a:r>
            <a:endParaRPr dirty="0"/>
          </a:p>
        </p:txBody>
      </p:sp>
      <p:sp>
        <p:nvSpPr>
          <p:cNvPr id="999" name="Google Shape;999;p43"/>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44"/>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Proposed Solution</a:t>
            </a:r>
            <a:endParaRPr/>
          </a:p>
        </p:txBody>
      </p:sp>
      <p:sp>
        <p:nvSpPr>
          <p:cNvPr id="1006" name="Google Shape;1006;p44"/>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dirty="0"/>
              <a:t>When Pavlos is in the forest, he always has his phone on hand. Imagine if he could simply snap a photo of the mushrooms, and an app could identify the species and indicate whether they are poisonous or safe to eat.</a:t>
            </a:r>
            <a:endParaRPr dirty="0"/>
          </a:p>
        </p:txBody>
      </p:sp>
      <p:sp>
        <p:nvSpPr>
          <p:cNvPr id="1007" name="Google Shape;1007;p44"/>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45"/>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Project Execution Steps</a:t>
            </a:r>
            <a:endParaRPr/>
          </a:p>
        </p:txBody>
      </p:sp>
      <p:sp>
        <p:nvSpPr>
          <p:cNvPr id="1014" name="Google Shape;1014;p45"/>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457200" lvl="0" indent="-406400" algn="l" rtl="0">
              <a:spcBef>
                <a:spcPts val="560"/>
              </a:spcBef>
              <a:spcAft>
                <a:spcPts val="0"/>
              </a:spcAft>
              <a:buSzPts val="2800"/>
              <a:buChar char="•"/>
            </a:pPr>
            <a:r>
              <a:rPr lang="en-US"/>
              <a:t>Project Ideation / Requirements</a:t>
            </a:r>
            <a:endParaRPr/>
          </a:p>
          <a:p>
            <a:pPr marL="457200" lvl="0" indent="-406400" algn="l" rtl="0">
              <a:spcBef>
                <a:spcPts val="0"/>
              </a:spcBef>
              <a:spcAft>
                <a:spcPts val="0"/>
              </a:spcAft>
              <a:buSzPts val="2800"/>
              <a:buChar char="•"/>
            </a:pPr>
            <a:r>
              <a:rPr lang="en-US"/>
              <a:t>Data Exploration</a:t>
            </a:r>
            <a:endParaRPr/>
          </a:p>
          <a:p>
            <a:pPr marL="457200" lvl="0" indent="-406400" algn="l" rtl="0">
              <a:spcBef>
                <a:spcPts val="0"/>
              </a:spcBef>
              <a:spcAft>
                <a:spcPts val="0"/>
              </a:spcAft>
              <a:buSzPts val="2800"/>
              <a:buChar char="•"/>
            </a:pPr>
            <a:r>
              <a:rPr lang="en-US"/>
              <a:t>Model Exploration</a:t>
            </a:r>
            <a:endParaRPr/>
          </a:p>
          <a:p>
            <a:pPr marL="457200" lvl="0" indent="-406400" algn="l" rtl="0">
              <a:spcBef>
                <a:spcPts val="0"/>
              </a:spcBef>
              <a:spcAft>
                <a:spcPts val="0"/>
              </a:spcAft>
              <a:buSzPts val="2800"/>
              <a:buChar char="•"/>
            </a:pPr>
            <a:r>
              <a:rPr lang="en-US"/>
              <a:t>Prototyping</a:t>
            </a:r>
            <a:endParaRPr/>
          </a:p>
          <a:p>
            <a:pPr marL="457200" lvl="0" indent="-406400" algn="l" rtl="0">
              <a:spcBef>
                <a:spcPts val="0"/>
              </a:spcBef>
              <a:spcAft>
                <a:spcPts val="0"/>
              </a:spcAft>
              <a:buSzPts val="2800"/>
              <a:buChar char="•"/>
            </a:pPr>
            <a:r>
              <a:rPr lang="en-US"/>
              <a:t>Model Serving</a:t>
            </a:r>
            <a:endParaRPr/>
          </a:p>
          <a:p>
            <a:pPr marL="457200" lvl="0" indent="-406400" algn="l" rtl="0">
              <a:spcBef>
                <a:spcPts val="0"/>
              </a:spcBef>
              <a:spcAft>
                <a:spcPts val="0"/>
              </a:spcAft>
              <a:buSzPts val="2800"/>
              <a:buChar char="•"/>
            </a:pPr>
            <a:r>
              <a:rPr lang="en-US"/>
              <a:t>Product Development</a:t>
            </a:r>
            <a:endParaRPr/>
          </a:p>
          <a:p>
            <a:pPr marL="457200" lvl="0" indent="-406400" algn="l" rtl="0">
              <a:spcBef>
                <a:spcPts val="0"/>
              </a:spcBef>
              <a:spcAft>
                <a:spcPts val="0"/>
              </a:spcAft>
              <a:buSzPts val="2800"/>
              <a:buChar char="•"/>
            </a:pPr>
            <a:r>
              <a:rPr lang="en-US"/>
              <a:t>ML Integration</a:t>
            </a:r>
            <a:endParaRPr/>
          </a:p>
          <a:p>
            <a:pPr marL="457200" lvl="0" indent="-406400" algn="l" rtl="0">
              <a:spcBef>
                <a:spcPts val="0"/>
              </a:spcBef>
              <a:spcAft>
                <a:spcPts val="0"/>
              </a:spcAft>
              <a:buSzPts val="2800"/>
              <a:buChar char="•"/>
            </a:pPr>
            <a:r>
              <a:rPr lang="en-US"/>
              <a:t>Deployment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1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1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1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46"/>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200"/>
              <a:buFont typeface="Arial"/>
              <a:buNone/>
            </a:pPr>
            <a:r>
              <a:rPr lang="en-US"/>
              <a:t>How to Scope your Project</a:t>
            </a:r>
            <a:endParaRPr/>
          </a:p>
        </p:txBody>
      </p:sp>
      <p:grpSp>
        <p:nvGrpSpPr>
          <p:cNvPr id="1021" name="Google Shape;1021;p46"/>
          <p:cNvGrpSpPr/>
          <p:nvPr/>
        </p:nvGrpSpPr>
        <p:grpSpPr>
          <a:xfrm>
            <a:off x="332496" y="1144957"/>
            <a:ext cx="2926115" cy="5112671"/>
            <a:chOff x="1083025" y="2306625"/>
            <a:chExt cx="1834900" cy="3215516"/>
          </a:xfrm>
        </p:grpSpPr>
        <p:sp>
          <p:nvSpPr>
            <p:cNvPr id="1022" name="Google Shape;1022;p46"/>
            <p:cNvSpPr txBox="1"/>
            <p:nvPr/>
          </p:nvSpPr>
          <p:spPr>
            <a:xfrm>
              <a:off x="1235830" y="2695016"/>
              <a:ext cx="1505100" cy="489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900" b="1">
                  <a:solidFill>
                    <a:srgbClr val="E69138"/>
                  </a:solidFill>
                </a:rPr>
                <a:t>Proof Of Concept (POC)</a:t>
              </a:r>
              <a:endParaRPr sz="1900" b="1">
                <a:solidFill>
                  <a:srgbClr val="E69138"/>
                </a:solidFill>
              </a:endParaRPr>
            </a:p>
          </p:txBody>
        </p:sp>
        <p:sp>
          <p:nvSpPr>
            <p:cNvPr id="1023" name="Google Shape;1023;p46"/>
            <p:cNvSpPr txBox="1"/>
            <p:nvPr/>
          </p:nvSpPr>
          <p:spPr>
            <a:xfrm>
              <a:off x="1215701" y="3151841"/>
              <a:ext cx="1545600" cy="2370300"/>
            </a:xfrm>
            <a:prstGeom prst="rect">
              <a:avLst/>
            </a:prstGeom>
            <a:noFill/>
            <a:ln>
              <a:noFill/>
            </a:ln>
          </p:spPr>
          <p:txBody>
            <a:bodyPr spcFirstLastPara="1" wrap="square" lIns="121900" tIns="121900" rIns="121900" bIns="121900" anchor="t" anchorCtr="0">
              <a:noAutofit/>
            </a:bodyPr>
            <a:lstStyle/>
            <a:p>
              <a:pPr marL="152400" lvl="0" indent="-158750" algn="l" rtl="0">
                <a:lnSpc>
                  <a:spcPct val="115000"/>
                </a:lnSpc>
                <a:spcBef>
                  <a:spcPts val="0"/>
                </a:spcBef>
                <a:spcAft>
                  <a:spcPts val="0"/>
                </a:spcAft>
                <a:buClr>
                  <a:srgbClr val="783F04"/>
                </a:buClr>
                <a:buSzPts val="1300"/>
                <a:buChar char="●"/>
              </a:pPr>
              <a:r>
                <a:rPr lang="en-US" sz="1300" dirty="0">
                  <a:solidFill>
                    <a:srgbClr val="783F04"/>
                  </a:solidFill>
                </a:rPr>
                <a:t>Experiment potential ideas</a:t>
              </a:r>
              <a:endParaRPr sz="1300" dirty="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dirty="0">
                  <a:solidFill>
                    <a:srgbClr val="783F04"/>
                  </a:solidFill>
                </a:rPr>
                <a:t>Check feasibility of the idea</a:t>
              </a:r>
              <a:endParaRPr sz="1300" dirty="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dirty="0">
                  <a:solidFill>
                    <a:srgbClr val="783F04"/>
                  </a:solidFill>
                </a:rPr>
                <a:t>Use a subset of data to make experiments simpler to run</a:t>
              </a:r>
              <a:endParaRPr sz="1300" dirty="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dirty="0">
                  <a:solidFill>
                    <a:srgbClr val="783F04"/>
                  </a:solidFill>
                </a:rPr>
                <a:t>E.g.: Verify if our language task can be performed by transfer learning using a transformer model</a:t>
              </a:r>
              <a:endParaRPr sz="1300" dirty="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b="1" dirty="0">
                  <a:solidFill>
                    <a:srgbClr val="783F04"/>
                  </a:solidFill>
                </a:rPr>
                <a:t>Users:</a:t>
              </a:r>
              <a:r>
                <a:rPr lang="en-US" sz="1300" dirty="0">
                  <a:solidFill>
                    <a:srgbClr val="783F04"/>
                  </a:solidFill>
                </a:rPr>
                <a:t> Internal team</a:t>
              </a:r>
              <a:endParaRPr sz="1300" dirty="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b="1" dirty="0">
                  <a:solidFill>
                    <a:srgbClr val="783F04"/>
                  </a:solidFill>
                </a:rPr>
                <a:t>Duration:</a:t>
              </a:r>
              <a:r>
                <a:rPr lang="en-US" sz="1300" dirty="0">
                  <a:solidFill>
                    <a:srgbClr val="783F04"/>
                  </a:solidFill>
                </a:rPr>
                <a:t> Days to few weeks</a:t>
              </a:r>
              <a:endParaRPr sz="1300" dirty="0">
                <a:solidFill>
                  <a:srgbClr val="783F04"/>
                </a:solidFill>
              </a:endParaRPr>
            </a:p>
            <a:p>
              <a:pPr marL="0" lvl="0" indent="0" algn="l" rtl="0">
                <a:lnSpc>
                  <a:spcPct val="115000"/>
                </a:lnSpc>
                <a:spcBef>
                  <a:spcPts val="0"/>
                </a:spcBef>
                <a:spcAft>
                  <a:spcPts val="2100"/>
                </a:spcAft>
                <a:buNone/>
              </a:pPr>
              <a:endParaRPr sz="1100" dirty="0">
                <a:solidFill>
                  <a:srgbClr val="783F04"/>
                </a:solidFill>
              </a:endParaRPr>
            </a:p>
          </p:txBody>
        </p:sp>
        <p:sp>
          <p:nvSpPr>
            <p:cNvPr id="1024" name="Google Shape;1024;p46"/>
            <p:cNvSpPr/>
            <p:nvPr/>
          </p:nvSpPr>
          <p:spPr>
            <a:xfrm flipH="1">
              <a:off x="1083025" y="2306625"/>
              <a:ext cx="1834800" cy="143400"/>
            </a:xfrm>
            <a:prstGeom prst="parallelogram">
              <a:avLst>
                <a:gd name="adj" fmla="val 96952"/>
              </a:avLst>
            </a:prstGeom>
            <a:solidFill>
              <a:srgbClr val="F9CB9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1025" name="Google Shape;1025;p46"/>
            <p:cNvSpPr/>
            <p:nvPr/>
          </p:nvSpPr>
          <p:spPr>
            <a:xfrm>
              <a:off x="1083125" y="2460449"/>
              <a:ext cx="1834800" cy="143400"/>
            </a:xfrm>
            <a:prstGeom prst="parallelogram">
              <a:avLst>
                <a:gd name="adj" fmla="val 96952"/>
              </a:avLst>
            </a:prstGeom>
            <a:solidFill>
              <a:srgbClr val="F6B26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26" name="Google Shape;1026;p46"/>
          <p:cNvGrpSpPr/>
          <p:nvPr/>
        </p:nvGrpSpPr>
        <p:grpSpPr>
          <a:xfrm>
            <a:off x="3177296" y="1144957"/>
            <a:ext cx="2926115" cy="5112671"/>
            <a:chOff x="1083025" y="2306625"/>
            <a:chExt cx="1834900" cy="3215516"/>
          </a:xfrm>
        </p:grpSpPr>
        <p:sp>
          <p:nvSpPr>
            <p:cNvPr id="1027" name="Google Shape;1027;p46"/>
            <p:cNvSpPr txBox="1"/>
            <p:nvPr/>
          </p:nvSpPr>
          <p:spPr>
            <a:xfrm>
              <a:off x="1235830" y="2695016"/>
              <a:ext cx="1505100" cy="489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900" b="1">
                  <a:solidFill>
                    <a:srgbClr val="3C78D8"/>
                  </a:solidFill>
                </a:rPr>
                <a:t>Prototype</a:t>
              </a:r>
              <a:endParaRPr sz="1900" b="1">
                <a:solidFill>
                  <a:srgbClr val="3C78D8"/>
                </a:solidFill>
              </a:endParaRPr>
            </a:p>
          </p:txBody>
        </p:sp>
        <p:sp>
          <p:nvSpPr>
            <p:cNvPr id="1028" name="Google Shape;1028;p46"/>
            <p:cNvSpPr txBox="1"/>
            <p:nvPr/>
          </p:nvSpPr>
          <p:spPr>
            <a:xfrm>
              <a:off x="1215701" y="3151841"/>
              <a:ext cx="1545600" cy="2370300"/>
            </a:xfrm>
            <a:prstGeom prst="rect">
              <a:avLst/>
            </a:prstGeom>
            <a:noFill/>
            <a:ln>
              <a:noFill/>
            </a:ln>
          </p:spPr>
          <p:txBody>
            <a:bodyPr spcFirstLastPara="1" wrap="square" lIns="121900" tIns="121900" rIns="121900" bIns="121900" anchor="t" anchorCtr="0">
              <a:noAutofit/>
            </a:bodyPr>
            <a:lstStyle/>
            <a:p>
              <a:pPr marL="152400" lvl="0" indent="-158750" algn="l" rtl="0">
                <a:lnSpc>
                  <a:spcPct val="115000"/>
                </a:lnSpc>
                <a:spcBef>
                  <a:spcPts val="0"/>
                </a:spcBef>
                <a:spcAft>
                  <a:spcPts val="0"/>
                </a:spcAft>
                <a:buClr>
                  <a:srgbClr val="1C4587"/>
                </a:buClr>
                <a:buSzPts val="1300"/>
                <a:buChar char="●"/>
              </a:pPr>
              <a:r>
                <a:rPr lang="en-US" sz="1300">
                  <a:solidFill>
                    <a:srgbClr val="1C4587"/>
                  </a:solidFill>
                </a:rPr>
                <a:t>A mockup or functional product that can showcase your ideas</a:t>
              </a:r>
              <a:endParaRPr sz="1300">
                <a:solidFill>
                  <a:srgbClr val="1C4587"/>
                </a:solidFill>
              </a:endParaRPr>
            </a:p>
            <a:p>
              <a:pPr marL="152400" lvl="0" indent="-158750" algn="l" rtl="0">
                <a:lnSpc>
                  <a:spcPct val="115000"/>
                </a:lnSpc>
                <a:spcBef>
                  <a:spcPts val="0"/>
                </a:spcBef>
                <a:spcAft>
                  <a:spcPts val="0"/>
                </a:spcAft>
                <a:buClr>
                  <a:srgbClr val="1C4587"/>
                </a:buClr>
                <a:buSzPts val="1300"/>
                <a:buChar char="●"/>
              </a:pPr>
              <a:r>
                <a:rPr lang="en-US" sz="1300">
                  <a:solidFill>
                    <a:srgbClr val="1C4587"/>
                  </a:solidFill>
                </a:rPr>
                <a:t>E.g.: A mockup web app to show user experience and flow</a:t>
              </a:r>
              <a:endParaRPr sz="1300">
                <a:solidFill>
                  <a:srgbClr val="1C4587"/>
                </a:solidFill>
              </a:endParaRPr>
            </a:p>
            <a:p>
              <a:pPr marL="152400" lvl="0" indent="-158750" algn="l" rtl="0">
                <a:lnSpc>
                  <a:spcPct val="115000"/>
                </a:lnSpc>
                <a:spcBef>
                  <a:spcPts val="0"/>
                </a:spcBef>
                <a:spcAft>
                  <a:spcPts val="0"/>
                </a:spcAft>
                <a:buClr>
                  <a:srgbClr val="1C4587"/>
                </a:buClr>
                <a:buSzPts val="1300"/>
                <a:buChar char="●"/>
              </a:pPr>
              <a:r>
                <a:rPr lang="en-US" sz="1300" b="1">
                  <a:solidFill>
                    <a:srgbClr val="1C4587"/>
                  </a:solidFill>
                </a:rPr>
                <a:t>Users:</a:t>
              </a:r>
              <a:r>
                <a:rPr lang="en-US" sz="1300">
                  <a:solidFill>
                    <a:srgbClr val="1C4587"/>
                  </a:solidFill>
                </a:rPr>
                <a:t> Internal team</a:t>
              </a:r>
              <a:endParaRPr sz="1300">
                <a:solidFill>
                  <a:srgbClr val="1C4587"/>
                </a:solidFill>
              </a:endParaRPr>
            </a:p>
            <a:p>
              <a:pPr marL="152400" lvl="0" indent="-158750" algn="l" rtl="0">
                <a:lnSpc>
                  <a:spcPct val="115000"/>
                </a:lnSpc>
                <a:spcBef>
                  <a:spcPts val="0"/>
                </a:spcBef>
                <a:spcAft>
                  <a:spcPts val="0"/>
                </a:spcAft>
                <a:buClr>
                  <a:srgbClr val="1C4587"/>
                </a:buClr>
                <a:buSzPts val="1300"/>
                <a:buChar char="●"/>
              </a:pPr>
              <a:r>
                <a:rPr lang="en-US" sz="1300" b="1">
                  <a:solidFill>
                    <a:srgbClr val="1C4587"/>
                  </a:solidFill>
                </a:rPr>
                <a:t>Duration:</a:t>
              </a:r>
              <a:r>
                <a:rPr lang="en-US" sz="1300">
                  <a:solidFill>
                    <a:srgbClr val="1C4587"/>
                  </a:solidFill>
                </a:rPr>
                <a:t> Weeks</a:t>
              </a:r>
              <a:endParaRPr sz="1300">
                <a:solidFill>
                  <a:srgbClr val="1C4587"/>
                </a:solidFill>
              </a:endParaRPr>
            </a:p>
            <a:p>
              <a:pPr marL="0" lvl="0" indent="0" algn="l" rtl="0">
                <a:lnSpc>
                  <a:spcPct val="115000"/>
                </a:lnSpc>
                <a:spcBef>
                  <a:spcPts val="0"/>
                </a:spcBef>
                <a:spcAft>
                  <a:spcPts val="2100"/>
                </a:spcAft>
                <a:buNone/>
              </a:pPr>
              <a:endParaRPr sz="1100">
                <a:solidFill>
                  <a:srgbClr val="0C58D3"/>
                </a:solidFill>
              </a:endParaRPr>
            </a:p>
          </p:txBody>
        </p:sp>
        <p:sp>
          <p:nvSpPr>
            <p:cNvPr id="1029" name="Google Shape;1029;p46"/>
            <p:cNvSpPr/>
            <p:nvPr/>
          </p:nvSpPr>
          <p:spPr>
            <a:xfrm flipH="1">
              <a:off x="1083025" y="2306625"/>
              <a:ext cx="1834800" cy="143400"/>
            </a:xfrm>
            <a:prstGeom prst="parallelogram">
              <a:avLst>
                <a:gd name="adj" fmla="val 96952"/>
              </a:avLst>
            </a:pr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1030" name="Google Shape;1030;p46"/>
            <p:cNvSpPr/>
            <p:nvPr/>
          </p:nvSpPr>
          <p:spPr>
            <a:xfrm>
              <a:off x="1083125" y="2460449"/>
              <a:ext cx="1834800" cy="143400"/>
            </a:xfrm>
            <a:prstGeom prst="parallelogram">
              <a:avLst>
                <a:gd name="adj" fmla="val 96952"/>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31" name="Google Shape;1031;p46"/>
          <p:cNvGrpSpPr/>
          <p:nvPr/>
        </p:nvGrpSpPr>
        <p:grpSpPr>
          <a:xfrm>
            <a:off x="6022096" y="1144957"/>
            <a:ext cx="2926115" cy="5112671"/>
            <a:chOff x="1083025" y="2306625"/>
            <a:chExt cx="1834900" cy="3215516"/>
          </a:xfrm>
        </p:grpSpPr>
        <p:sp>
          <p:nvSpPr>
            <p:cNvPr id="1032" name="Google Shape;1032;p46"/>
            <p:cNvSpPr txBox="1"/>
            <p:nvPr/>
          </p:nvSpPr>
          <p:spPr>
            <a:xfrm>
              <a:off x="1235830" y="2695016"/>
              <a:ext cx="1505100" cy="489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900" b="1">
                  <a:solidFill>
                    <a:srgbClr val="CC0000"/>
                  </a:solidFill>
                </a:rPr>
                <a:t>Pilot</a:t>
              </a:r>
              <a:endParaRPr sz="1900" b="1">
                <a:solidFill>
                  <a:srgbClr val="CC0000"/>
                </a:solidFill>
              </a:endParaRPr>
            </a:p>
          </p:txBody>
        </p:sp>
        <p:sp>
          <p:nvSpPr>
            <p:cNvPr id="1033" name="Google Shape;1033;p46"/>
            <p:cNvSpPr txBox="1"/>
            <p:nvPr/>
          </p:nvSpPr>
          <p:spPr>
            <a:xfrm>
              <a:off x="1215701" y="3151841"/>
              <a:ext cx="1545600" cy="2370300"/>
            </a:xfrm>
            <a:prstGeom prst="rect">
              <a:avLst/>
            </a:prstGeom>
            <a:noFill/>
            <a:ln>
              <a:noFill/>
            </a:ln>
          </p:spPr>
          <p:txBody>
            <a:bodyPr spcFirstLastPara="1" wrap="square" lIns="121900" tIns="121900" rIns="121900" bIns="121900" anchor="t" anchorCtr="0">
              <a:noAutofit/>
            </a:bodyPr>
            <a:lstStyle/>
            <a:p>
              <a:pPr marL="152400" lvl="0" indent="-158750" algn="l" rtl="0">
                <a:lnSpc>
                  <a:spcPct val="115000"/>
                </a:lnSpc>
                <a:spcBef>
                  <a:spcPts val="0"/>
                </a:spcBef>
                <a:spcAft>
                  <a:spcPts val="0"/>
                </a:spcAft>
                <a:buClr>
                  <a:srgbClr val="660000"/>
                </a:buClr>
                <a:buSzPts val="1300"/>
                <a:buChar char="●"/>
              </a:pPr>
              <a:r>
                <a:rPr lang="en-US" sz="1300">
                  <a:solidFill>
                    <a:srgbClr val="660000"/>
                  </a:solidFill>
                </a:rPr>
                <a:t>A usable and functional product of your solution</a:t>
              </a:r>
              <a:endParaRPr sz="1300">
                <a:solidFill>
                  <a:srgbClr val="660000"/>
                </a:solidFill>
              </a:endParaRPr>
            </a:p>
            <a:p>
              <a:pPr marL="152400" lvl="0" indent="-158750" algn="l" rtl="0">
                <a:lnSpc>
                  <a:spcPct val="115000"/>
                </a:lnSpc>
                <a:spcBef>
                  <a:spcPts val="0"/>
                </a:spcBef>
                <a:spcAft>
                  <a:spcPts val="0"/>
                </a:spcAft>
                <a:buClr>
                  <a:srgbClr val="660000"/>
                </a:buClr>
                <a:buSzPts val="1300"/>
                <a:buChar char="●"/>
              </a:pPr>
              <a:r>
                <a:rPr lang="en-US" sz="1300">
                  <a:solidFill>
                    <a:srgbClr val="660000"/>
                  </a:solidFill>
                </a:rPr>
                <a:t>Used to test out the product with real users and performing real use cases</a:t>
              </a:r>
              <a:endParaRPr sz="1300">
                <a:solidFill>
                  <a:srgbClr val="660000"/>
                </a:solidFill>
              </a:endParaRPr>
            </a:p>
            <a:p>
              <a:pPr marL="152400" lvl="0" indent="-158750" algn="l" rtl="0">
                <a:lnSpc>
                  <a:spcPct val="115000"/>
                </a:lnSpc>
                <a:spcBef>
                  <a:spcPts val="0"/>
                </a:spcBef>
                <a:spcAft>
                  <a:spcPts val="0"/>
                </a:spcAft>
                <a:buClr>
                  <a:srgbClr val="660000"/>
                </a:buClr>
                <a:buSzPts val="1300"/>
                <a:buChar char="●"/>
              </a:pPr>
              <a:r>
                <a:rPr lang="en-US" sz="1300">
                  <a:solidFill>
                    <a:srgbClr val="660000"/>
                  </a:solidFill>
                </a:rPr>
                <a:t>E.g,: An api endpoint of a model for prediction, a simple one page app to showcase a model’s prediction capability</a:t>
              </a:r>
              <a:endParaRPr sz="1300">
                <a:solidFill>
                  <a:srgbClr val="660000"/>
                </a:solidFill>
              </a:endParaRPr>
            </a:p>
            <a:p>
              <a:pPr marL="152400" lvl="0" indent="-158750" algn="l" rtl="0">
                <a:lnSpc>
                  <a:spcPct val="115000"/>
                </a:lnSpc>
                <a:spcBef>
                  <a:spcPts val="0"/>
                </a:spcBef>
                <a:spcAft>
                  <a:spcPts val="0"/>
                </a:spcAft>
                <a:buClr>
                  <a:srgbClr val="660000"/>
                </a:buClr>
                <a:buSzPts val="1300"/>
                <a:buChar char="●"/>
              </a:pPr>
              <a:r>
                <a:rPr lang="en-US" sz="1300" b="1">
                  <a:solidFill>
                    <a:srgbClr val="660000"/>
                  </a:solidFill>
                </a:rPr>
                <a:t>Users:</a:t>
              </a:r>
              <a:r>
                <a:rPr lang="en-US" sz="1300">
                  <a:solidFill>
                    <a:srgbClr val="660000"/>
                  </a:solidFill>
                </a:rPr>
                <a:t> Internal / External</a:t>
              </a:r>
              <a:endParaRPr sz="1300">
                <a:solidFill>
                  <a:srgbClr val="660000"/>
                </a:solidFill>
              </a:endParaRPr>
            </a:p>
            <a:p>
              <a:pPr marL="152400" lvl="0" indent="-158750" algn="l" rtl="0">
                <a:lnSpc>
                  <a:spcPct val="115000"/>
                </a:lnSpc>
                <a:spcBef>
                  <a:spcPts val="0"/>
                </a:spcBef>
                <a:spcAft>
                  <a:spcPts val="0"/>
                </a:spcAft>
                <a:buClr>
                  <a:srgbClr val="660000"/>
                </a:buClr>
                <a:buSzPts val="1300"/>
                <a:buChar char="●"/>
              </a:pPr>
              <a:r>
                <a:rPr lang="en-US" sz="1300" b="1">
                  <a:solidFill>
                    <a:srgbClr val="660000"/>
                  </a:solidFill>
                </a:rPr>
                <a:t>Duration:</a:t>
              </a:r>
              <a:r>
                <a:rPr lang="en-US" sz="1300">
                  <a:solidFill>
                    <a:srgbClr val="660000"/>
                  </a:solidFill>
                </a:rPr>
                <a:t> Weeks</a:t>
              </a:r>
              <a:endParaRPr sz="1300">
                <a:solidFill>
                  <a:srgbClr val="660000"/>
                </a:solidFill>
              </a:endParaRPr>
            </a:p>
            <a:p>
              <a:pPr marL="0" lvl="0" indent="0" algn="l" rtl="0">
                <a:lnSpc>
                  <a:spcPct val="115000"/>
                </a:lnSpc>
                <a:spcBef>
                  <a:spcPts val="0"/>
                </a:spcBef>
                <a:spcAft>
                  <a:spcPts val="2100"/>
                </a:spcAft>
                <a:buNone/>
              </a:pPr>
              <a:endParaRPr sz="1100">
                <a:solidFill>
                  <a:srgbClr val="660000"/>
                </a:solidFill>
              </a:endParaRPr>
            </a:p>
          </p:txBody>
        </p:sp>
        <p:sp>
          <p:nvSpPr>
            <p:cNvPr id="1034" name="Google Shape;1034;p46"/>
            <p:cNvSpPr/>
            <p:nvPr/>
          </p:nvSpPr>
          <p:spPr>
            <a:xfrm flipH="1">
              <a:off x="1083025" y="2306625"/>
              <a:ext cx="1834800" cy="143400"/>
            </a:xfrm>
            <a:prstGeom prst="parallelogram">
              <a:avLst>
                <a:gd name="adj" fmla="val 96952"/>
              </a:avLst>
            </a:prstGeom>
            <a:solidFill>
              <a:srgbClr val="EA999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1035" name="Google Shape;1035;p46"/>
            <p:cNvSpPr/>
            <p:nvPr/>
          </p:nvSpPr>
          <p:spPr>
            <a:xfrm>
              <a:off x="1083125" y="2460449"/>
              <a:ext cx="1834800" cy="143400"/>
            </a:xfrm>
            <a:prstGeom prst="parallelogram">
              <a:avLst>
                <a:gd name="adj" fmla="val 96952"/>
              </a:avLst>
            </a:prstGeom>
            <a:solidFill>
              <a:srgbClr val="E0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36" name="Google Shape;1036;p46"/>
          <p:cNvGrpSpPr/>
          <p:nvPr/>
        </p:nvGrpSpPr>
        <p:grpSpPr>
          <a:xfrm>
            <a:off x="8866896" y="1144957"/>
            <a:ext cx="2926115" cy="5112671"/>
            <a:chOff x="1083025" y="2306625"/>
            <a:chExt cx="1834900" cy="3215516"/>
          </a:xfrm>
        </p:grpSpPr>
        <p:sp>
          <p:nvSpPr>
            <p:cNvPr id="1037" name="Google Shape;1037;p46"/>
            <p:cNvSpPr txBox="1"/>
            <p:nvPr/>
          </p:nvSpPr>
          <p:spPr>
            <a:xfrm>
              <a:off x="1235830" y="2695016"/>
              <a:ext cx="1505100" cy="489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900" b="1">
                  <a:solidFill>
                    <a:srgbClr val="6AA84F"/>
                  </a:solidFill>
                </a:rPr>
                <a:t>Minimum Viable Product (MVP)</a:t>
              </a:r>
              <a:endParaRPr sz="1900" b="1">
                <a:solidFill>
                  <a:srgbClr val="6AA84F"/>
                </a:solidFill>
              </a:endParaRPr>
            </a:p>
          </p:txBody>
        </p:sp>
        <p:sp>
          <p:nvSpPr>
            <p:cNvPr id="1038" name="Google Shape;1038;p46"/>
            <p:cNvSpPr txBox="1"/>
            <p:nvPr/>
          </p:nvSpPr>
          <p:spPr>
            <a:xfrm>
              <a:off x="1215701" y="3151841"/>
              <a:ext cx="1545600" cy="2370300"/>
            </a:xfrm>
            <a:prstGeom prst="rect">
              <a:avLst/>
            </a:prstGeom>
            <a:noFill/>
            <a:ln>
              <a:noFill/>
            </a:ln>
          </p:spPr>
          <p:txBody>
            <a:bodyPr spcFirstLastPara="1" wrap="square" lIns="121900" tIns="121900" rIns="121900" bIns="121900" anchor="t" anchorCtr="0">
              <a:noAutofit/>
            </a:bodyPr>
            <a:lstStyle/>
            <a:p>
              <a:pPr marL="152400" lvl="0" indent="-158750" algn="l" rtl="0">
                <a:lnSpc>
                  <a:spcPct val="115000"/>
                </a:lnSpc>
                <a:spcBef>
                  <a:spcPts val="0"/>
                </a:spcBef>
                <a:spcAft>
                  <a:spcPts val="0"/>
                </a:spcAft>
                <a:buClr>
                  <a:srgbClr val="274E13"/>
                </a:buClr>
                <a:buSzPts val="1300"/>
                <a:buChar char="●"/>
              </a:pPr>
              <a:r>
                <a:rPr lang="en-US" sz="1300">
                  <a:solidFill>
                    <a:srgbClr val="274E13"/>
                  </a:solidFill>
                </a:rPr>
                <a:t>Expanding on the Pilot to build something that real users can use</a:t>
              </a:r>
              <a:endParaRPr sz="1300">
                <a:solidFill>
                  <a:srgbClr val="274E13"/>
                </a:solidFill>
              </a:endParaRPr>
            </a:p>
            <a:p>
              <a:pPr marL="152400" lvl="0" indent="-158750" algn="l" rtl="0">
                <a:lnSpc>
                  <a:spcPct val="115000"/>
                </a:lnSpc>
                <a:spcBef>
                  <a:spcPts val="0"/>
                </a:spcBef>
                <a:spcAft>
                  <a:spcPts val="0"/>
                </a:spcAft>
                <a:buClr>
                  <a:srgbClr val="274E13"/>
                </a:buClr>
                <a:buSzPts val="1300"/>
                <a:buChar char="●"/>
              </a:pPr>
              <a:r>
                <a:rPr lang="en-US" sz="1300">
                  <a:solidFill>
                    <a:srgbClr val="274E13"/>
                  </a:solidFill>
                </a:rPr>
                <a:t>E.g.: Production deployed app that can predict if a mushroom is poisonous or not</a:t>
              </a:r>
              <a:endParaRPr sz="1300">
                <a:solidFill>
                  <a:srgbClr val="274E13"/>
                </a:solidFill>
              </a:endParaRPr>
            </a:p>
            <a:p>
              <a:pPr marL="152400" lvl="0" indent="-158750" algn="l" rtl="0">
                <a:lnSpc>
                  <a:spcPct val="115000"/>
                </a:lnSpc>
                <a:spcBef>
                  <a:spcPts val="0"/>
                </a:spcBef>
                <a:spcAft>
                  <a:spcPts val="0"/>
                </a:spcAft>
                <a:buClr>
                  <a:srgbClr val="274E13"/>
                </a:buClr>
                <a:buSzPts val="1300"/>
                <a:buChar char="●"/>
              </a:pPr>
              <a:r>
                <a:rPr lang="en-US" sz="1300" b="1">
                  <a:solidFill>
                    <a:srgbClr val="274E13"/>
                  </a:solidFill>
                </a:rPr>
                <a:t>Users:</a:t>
              </a:r>
              <a:r>
                <a:rPr lang="en-US" sz="1300">
                  <a:solidFill>
                    <a:srgbClr val="274E13"/>
                  </a:solidFill>
                </a:rPr>
                <a:t> External</a:t>
              </a:r>
              <a:endParaRPr sz="1300">
                <a:solidFill>
                  <a:srgbClr val="274E13"/>
                </a:solidFill>
              </a:endParaRPr>
            </a:p>
            <a:p>
              <a:pPr marL="152400" lvl="0" indent="-158750" algn="l" rtl="0">
                <a:lnSpc>
                  <a:spcPct val="115000"/>
                </a:lnSpc>
                <a:spcBef>
                  <a:spcPts val="0"/>
                </a:spcBef>
                <a:spcAft>
                  <a:spcPts val="0"/>
                </a:spcAft>
                <a:buClr>
                  <a:srgbClr val="274E13"/>
                </a:buClr>
                <a:buSzPts val="1300"/>
                <a:buChar char="●"/>
              </a:pPr>
              <a:r>
                <a:rPr lang="en-US" sz="1300" b="1">
                  <a:solidFill>
                    <a:srgbClr val="274E13"/>
                  </a:solidFill>
                </a:rPr>
                <a:t>Duration: </a:t>
              </a:r>
              <a:r>
                <a:rPr lang="en-US" sz="1300">
                  <a:solidFill>
                    <a:srgbClr val="274E13"/>
                  </a:solidFill>
                </a:rPr>
                <a:t>Months</a:t>
              </a:r>
              <a:endParaRPr sz="1300">
                <a:solidFill>
                  <a:srgbClr val="274E13"/>
                </a:solidFill>
              </a:endParaRPr>
            </a:p>
            <a:p>
              <a:pPr marL="0" lvl="0" indent="0" algn="l" rtl="0">
                <a:lnSpc>
                  <a:spcPct val="115000"/>
                </a:lnSpc>
                <a:spcBef>
                  <a:spcPts val="0"/>
                </a:spcBef>
                <a:spcAft>
                  <a:spcPts val="2100"/>
                </a:spcAft>
                <a:buNone/>
              </a:pPr>
              <a:endParaRPr sz="1100">
                <a:solidFill>
                  <a:srgbClr val="274E13"/>
                </a:solidFill>
              </a:endParaRPr>
            </a:p>
          </p:txBody>
        </p:sp>
        <p:sp>
          <p:nvSpPr>
            <p:cNvPr id="1039" name="Google Shape;1039;p46"/>
            <p:cNvSpPr/>
            <p:nvPr/>
          </p:nvSpPr>
          <p:spPr>
            <a:xfrm flipH="1">
              <a:off x="1083025" y="2306625"/>
              <a:ext cx="1834800" cy="143400"/>
            </a:xfrm>
            <a:prstGeom prst="parallelogram">
              <a:avLst>
                <a:gd name="adj" fmla="val 96952"/>
              </a:avLst>
            </a:prstGeom>
            <a:solidFill>
              <a:srgbClr val="B6D7A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1040" name="Google Shape;1040;p46"/>
            <p:cNvSpPr/>
            <p:nvPr/>
          </p:nvSpPr>
          <p:spPr>
            <a:xfrm>
              <a:off x="1083125" y="2460449"/>
              <a:ext cx="1834800" cy="143400"/>
            </a:xfrm>
            <a:prstGeom prst="parallelogram">
              <a:avLst>
                <a:gd name="adj" fmla="val 96952"/>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41" name="Google Shape;1041;p46"/>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47"/>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Project Scope (Mushroom App)</a:t>
            </a:r>
            <a:endParaRPr/>
          </a:p>
        </p:txBody>
      </p:sp>
      <p:grpSp>
        <p:nvGrpSpPr>
          <p:cNvPr id="1048" name="Google Shape;1048;p47"/>
          <p:cNvGrpSpPr/>
          <p:nvPr/>
        </p:nvGrpSpPr>
        <p:grpSpPr>
          <a:xfrm>
            <a:off x="535693" y="1144957"/>
            <a:ext cx="3657506" cy="5112671"/>
            <a:chOff x="1083025" y="2306625"/>
            <a:chExt cx="1834900" cy="3215516"/>
          </a:xfrm>
        </p:grpSpPr>
        <p:sp>
          <p:nvSpPr>
            <p:cNvPr id="1049" name="Google Shape;1049;p47"/>
            <p:cNvSpPr txBox="1"/>
            <p:nvPr/>
          </p:nvSpPr>
          <p:spPr>
            <a:xfrm>
              <a:off x="1235830" y="2695016"/>
              <a:ext cx="1505100" cy="489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900" b="1">
                  <a:solidFill>
                    <a:srgbClr val="E69138"/>
                  </a:solidFill>
                </a:rPr>
                <a:t>Proof Of Concept (POC)</a:t>
              </a:r>
              <a:endParaRPr sz="1900" b="1">
                <a:solidFill>
                  <a:srgbClr val="E69138"/>
                </a:solidFill>
              </a:endParaRPr>
            </a:p>
          </p:txBody>
        </p:sp>
        <p:sp>
          <p:nvSpPr>
            <p:cNvPr id="1050" name="Google Shape;1050;p47"/>
            <p:cNvSpPr txBox="1"/>
            <p:nvPr/>
          </p:nvSpPr>
          <p:spPr>
            <a:xfrm>
              <a:off x="1215701" y="3151841"/>
              <a:ext cx="1545600" cy="2370300"/>
            </a:xfrm>
            <a:prstGeom prst="rect">
              <a:avLst/>
            </a:prstGeom>
            <a:noFill/>
            <a:ln>
              <a:noFill/>
            </a:ln>
          </p:spPr>
          <p:txBody>
            <a:bodyPr spcFirstLastPara="1" wrap="square" lIns="121900" tIns="121900" rIns="121900" bIns="121900" anchor="t" anchorCtr="0">
              <a:noAutofit/>
            </a:bodyPr>
            <a:lstStyle/>
            <a:p>
              <a:pPr marL="152400" lvl="0" indent="-158750" algn="l" rtl="0">
                <a:lnSpc>
                  <a:spcPct val="115000"/>
                </a:lnSpc>
                <a:spcBef>
                  <a:spcPts val="0"/>
                </a:spcBef>
                <a:spcAft>
                  <a:spcPts val="0"/>
                </a:spcAft>
                <a:buClr>
                  <a:srgbClr val="783F04"/>
                </a:buClr>
                <a:buSzPts val="1300"/>
                <a:buChar char="●"/>
              </a:pPr>
              <a:r>
                <a:rPr lang="en-US" sz="1300" dirty="0">
                  <a:solidFill>
                    <a:srgbClr val="783F04"/>
                  </a:solidFill>
                </a:rPr>
                <a:t>Scrape mushroom data</a:t>
              </a:r>
              <a:endParaRPr sz="1300" dirty="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dirty="0">
                  <a:solidFill>
                    <a:srgbClr val="783F04"/>
                  </a:solidFill>
                </a:rPr>
                <a:t>Verify images</a:t>
              </a:r>
              <a:endParaRPr sz="1300" dirty="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dirty="0">
                  <a:solidFill>
                    <a:srgbClr val="783F04"/>
                  </a:solidFill>
                </a:rPr>
                <a:t>Experiment on some baseline models</a:t>
              </a:r>
              <a:endParaRPr sz="1300" dirty="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dirty="0">
                  <a:solidFill>
                    <a:srgbClr val="783F04"/>
                  </a:solidFill>
                </a:rPr>
                <a:t>Verify new unseen mushrooms are predicted by the model(s)</a:t>
              </a:r>
              <a:endParaRPr sz="1300" dirty="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dirty="0">
                  <a:solidFill>
                    <a:srgbClr val="783F04"/>
                  </a:solidFill>
                </a:rPr>
                <a:t>Visualize model activations to </a:t>
              </a:r>
              <a:r>
                <a:rPr lang="en-US" sz="1300" dirty="0" err="1">
                  <a:solidFill>
                    <a:srgbClr val="783F04"/>
                  </a:solidFill>
                </a:rPr>
                <a:t>analyse</a:t>
              </a:r>
              <a:r>
                <a:rPr lang="en-US" sz="1300" dirty="0">
                  <a:solidFill>
                    <a:srgbClr val="783F04"/>
                  </a:solidFill>
                </a:rPr>
                <a:t> what the model is seeing</a:t>
              </a:r>
              <a:endParaRPr sz="1300" dirty="0">
                <a:solidFill>
                  <a:srgbClr val="783F04"/>
                </a:solidFill>
              </a:endParaRPr>
            </a:p>
            <a:p>
              <a:pPr marL="0" lvl="0" indent="0" algn="l" rtl="0">
                <a:lnSpc>
                  <a:spcPct val="115000"/>
                </a:lnSpc>
                <a:spcBef>
                  <a:spcPts val="0"/>
                </a:spcBef>
                <a:spcAft>
                  <a:spcPts val="2100"/>
                </a:spcAft>
                <a:buNone/>
              </a:pPr>
              <a:endParaRPr sz="1100" dirty="0">
                <a:solidFill>
                  <a:srgbClr val="783F04"/>
                </a:solidFill>
              </a:endParaRPr>
            </a:p>
          </p:txBody>
        </p:sp>
        <p:sp>
          <p:nvSpPr>
            <p:cNvPr id="1051" name="Google Shape;1051;p47"/>
            <p:cNvSpPr/>
            <p:nvPr/>
          </p:nvSpPr>
          <p:spPr>
            <a:xfrm flipH="1">
              <a:off x="1083025" y="2306625"/>
              <a:ext cx="1834800" cy="143400"/>
            </a:xfrm>
            <a:prstGeom prst="parallelogram">
              <a:avLst>
                <a:gd name="adj" fmla="val 96952"/>
              </a:avLst>
            </a:prstGeom>
            <a:solidFill>
              <a:srgbClr val="F9CB9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1052" name="Google Shape;1052;p47"/>
            <p:cNvSpPr/>
            <p:nvPr/>
          </p:nvSpPr>
          <p:spPr>
            <a:xfrm>
              <a:off x="1083125" y="2460449"/>
              <a:ext cx="1834800" cy="143400"/>
            </a:xfrm>
            <a:prstGeom prst="parallelogram">
              <a:avLst>
                <a:gd name="adj" fmla="val 96952"/>
              </a:avLst>
            </a:prstGeom>
            <a:solidFill>
              <a:srgbClr val="F6B26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53" name="Google Shape;1053;p47"/>
          <p:cNvGrpSpPr/>
          <p:nvPr/>
        </p:nvGrpSpPr>
        <p:grpSpPr>
          <a:xfrm>
            <a:off x="4193275" y="1144957"/>
            <a:ext cx="3657506" cy="5112671"/>
            <a:chOff x="1083025" y="2306625"/>
            <a:chExt cx="1834900" cy="3215516"/>
          </a:xfrm>
        </p:grpSpPr>
        <p:sp>
          <p:nvSpPr>
            <p:cNvPr id="1054" name="Google Shape;1054;p47"/>
            <p:cNvSpPr txBox="1"/>
            <p:nvPr/>
          </p:nvSpPr>
          <p:spPr>
            <a:xfrm>
              <a:off x="1235830" y="2695016"/>
              <a:ext cx="1505100" cy="489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900" b="1">
                  <a:solidFill>
                    <a:srgbClr val="3C78D8"/>
                  </a:solidFill>
                </a:rPr>
                <a:t>Prototype</a:t>
              </a:r>
              <a:endParaRPr sz="1900" b="1">
                <a:solidFill>
                  <a:srgbClr val="3C78D8"/>
                </a:solidFill>
              </a:endParaRPr>
            </a:p>
          </p:txBody>
        </p:sp>
        <p:sp>
          <p:nvSpPr>
            <p:cNvPr id="1055" name="Google Shape;1055;p47"/>
            <p:cNvSpPr txBox="1"/>
            <p:nvPr/>
          </p:nvSpPr>
          <p:spPr>
            <a:xfrm>
              <a:off x="1215701" y="3151841"/>
              <a:ext cx="1545600" cy="2370300"/>
            </a:xfrm>
            <a:prstGeom prst="rect">
              <a:avLst/>
            </a:prstGeom>
            <a:noFill/>
            <a:ln>
              <a:noFill/>
            </a:ln>
          </p:spPr>
          <p:txBody>
            <a:bodyPr spcFirstLastPara="1" wrap="square" lIns="121900" tIns="121900" rIns="121900" bIns="121900" anchor="t" anchorCtr="0">
              <a:noAutofit/>
            </a:bodyPr>
            <a:lstStyle/>
            <a:p>
              <a:pPr marL="152400" lvl="0" indent="-158750" algn="l" rtl="0">
                <a:lnSpc>
                  <a:spcPct val="115000"/>
                </a:lnSpc>
                <a:spcBef>
                  <a:spcPts val="0"/>
                </a:spcBef>
                <a:spcAft>
                  <a:spcPts val="0"/>
                </a:spcAft>
                <a:buClr>
                  <a:srgbClr val="1C4587"/>
                </a:buClr>
                <a:buSzPts val="1300"/>
                <a:buChar char="●"/>
              </a:pPr>
              <a:r>
                <a:rPr lang="en-US" sz="1300">
                  <a:solidFill>
                    <a:srgbClr val="1C4587"/>
                  </a:solidFill>
                </a:rPr>
                <a:t>Create a mockup of screens to see how the app could look like</a:t>
              </a:r>
              <a:endParaRPr sz="1300">
                <a:solidFill>
                  <a:srgbClr val="1C4587"/>
                </a:solidFill>
              </a:endParaRPr>
            </a:p>
            <a:p>
              <a:pPr marL="152400" lvl="0" indent="-158750" algn="l" rtl="0">
                <a:lnSpc>
                  <a:spcPct val="115000"/>
                </a:lnSpc>
                <a:spcBef>
                  <a:spcPts val="0"/>
                </a:spcBef>
                <a:spcAft>
                  <a:spcPts val="0"/>
                </a:spcAft>
                <a:buClr>
                  <a:srgbClr val="1C4587"/>
                </a:buClr>
                <a:buSzPts val="1300"/>
                <a:buChar char="●"/>
              </a:pPr>
              <a:r>
                <a:rPr lang="en-US" sz="1300">
                  <a:solidFill>
                    <a:srgbClr val="1C4587"/>
                  </a:solidFill>
                </a:rPr>
                <a:t>Deploy one model to Fast API to service model predictions as an API</a:t>
              </a:r>
              <a:endParaRPr sz="1300">
                <a:solidFill>
                  <a:srgbClr val="1C4587"/>
                </a:solidFill>
              </a:endParaRPr>
            </a:p>
            <a:p>
              <a:pPr marL="0" lvl="0" indent="0" algn="l" rtl="0">
                <a:lnSpc>
                  <a:spcPct val="115000"/>
                </a:lnSpc>
                <a:spcBef>
                  <a:spcPts val="0"/>
                </a:spcBef>
                <a:spcAft>
                  <a:spcPts val="2100"/>
                </a:spcAft>
                <a:buNone/>
              </a:pPr>
              <a:endParaRPr sz="1100">
                <a:solidFill>
                  <a:srgbClr val="0C58D3"/>
                </a:solidFill>
              </a:endParaRPr>
            </a:p>
          </p:txBody>
        </p:sp>
        <p:sp>
          <p:nvSpPr>
            <p:cNvPr id="1056" name="Google Shape;1056;p47"/>
            <p:cNvSpPr/>
            <p:nvPr/>
          </p:nvSpPr>
          <p:spPr>
            <a:xfrm flipH="1">
              <a:off x="1083025" y="2306625"/>
              <a:ext cx="1834800" cy="143400"/>
            </a:xfrm>
            <a:prstGeom prst="parallelogram">
              <a:avLst>
                <a:gd name="adj" fmla="val 96952"/>
              </a:avLst>
            </a:pr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1057" name="Google Shape;1057;p47"/>
            <p:cNvSpPr/>
            <p:nvPr/>
          </p:nvSpPr>
          <p:spPr>
            <a:xfrm>
              <a:off x="1083125" y="2460449"/>
              <a:ext cx="1834800" cy="143400"/>
            </a:xfrm>
            <a:prstGeom prst="parallelogram">
              <a:avLst>
                <a:gd name="adj" fmla="val 96952"/>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58" name="Google Shape;1058;p47"/>
          <p:cNvGrpSpPr/>
          <p:nvPr/>
        </p:nvGrpSpPr>
        <p:grpSpPr>
          <a:xfrm>
            <a:off x="7850955" y="1144957"/>
            <a:ext cx="3657506" cy="5112671"/>
            <a:chOff x="1083025" y="2306625"/>
            <a:chExt cx="1834900" cy="3215516"/>
          </a:xfrm>
        </p:grpSpPr>
        <p:sp>
          <p:nvSpPr>
            <p:cNvPr id="1059" name="Google Shape;1059;p47"/>
            <p:cNvSpPr txBox="1"/>
            <p:nvPr/>
          </p:nvSpPr>
          <p:spPr>
            <a:xfrm>
              <a:off x="1235822" y="2695017"/>
              <a:ext cx="1545600" cy="489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900" b="1">
                  <a:solidFill>
                    <a:srgbClr val="6AA84F"/>
                  </a:solidFill>
                </a:rPr>
                <a:t>Minimum Viable Product (MVP)</a:t>
              </a:r>
              <a:endParaRPr sz="1900" b="1">
                <a:solidFill>
                  <a:srgbClr val="6AA84F"/>
                </a:solidFill>
              </a:endParaRPr>
            </a:p>
          </p:txBody>
        </p:sp>
        <p:sp>
          <p:nvSpPr>
            <p:cNvPr id="1060" name="Google Shape;1060;p47"/>
            <p:cNvSpPr txBox="1"/>
            <p:nvPr/>
          </p:nvSpPr>
          <p:spPr>
            <a:xfrm>
              <a:off x="1215701" y="3151841"/>
              <a:ext cx="1545600" cy="2370300"/>
            </a:xfrm>
            <a:prstGeom prst="rect">
              <a:avLst/>
            </a:prstGeom>
            <a:noFill/>
            <a:ln>
              <a:noFill/>
            </a:ln>
          </p:spPr>
          <p:txBody>
            <a:bodyPr spcFirstLastPara="1" wrap="square" lIns="121900" tIns="121900" rIns="121900" bIns="121900" anchor="t" anchorCtr="0">
              <a:noAutofit/>
            </a:bodyPr>
            <a:lstStyle/>
            <a:p>
              <a:pPr marL="152400" lvl="0" indent="-158750" algn="l" rtl="0">
                <a:lnSpc>
                  <a:spcPct val="115000"/>
                </a:lnSpc>
                <a:spcBef>
                  <a:spcPts val="0"/>
                </a:spcBef>
                <a:spcAft>
                  <a:spcPts val="0"/>
                </a:spcAft>
                <a:buClr>
                  <a:srgbClr val="274E13"/>
                </a:buClr>
                <a:buSzPts val="1300"/>
                <a:buChar char="●"/>
              </a:pPr>
              <a:r>
                <a:rPr lang="en-US" sz="1300">
                  <a:solidFill>
                    <a:srgbClr val="274E13"/>
                  </a:solidFill>
                </a:rPr>
                <a:t>Create App to identify Mushrooms </a:t>
              </a:r>
              <a:endParaRPr sz="1300">
                <a:solidFill>
                  <a:srgbClr val="274E13"/>
                </a:solidFill>
              </a:endParaRPr>
            </a:p>
            <a:p>
              <a:pPr marL="152400" lvl="0" indent="-158750" algn="l" rtl="0">
                <a:lnSpc>
                  <a:spcPct val="115000"/>
                </a:lnSpc>
                <a:spcBef>
                  <a:spcPts val="0"/>
                </a:spcBef>
                <a:spcAft>
                  <a:spcPts val="0"/>
                </a:spcAft>
                <a:buClr>
                  <a:srgbClr val="274E13"/>
                </a:buClr>
                <a:buSzPts val="1300"/>
                <a:buChar char="●"/>
              </a:pPr>
              <a:r>
                <a:rPr lang="en-US" sz="1300">
                  <a:solidFill>
                    <a:srgbClr val="274E13"/>
                  </a:solidFill>
                </a:rPr>
                <a:t>API Server for uploading images and predicting using best model</a:t>
              </a:r>
              <a:endParaRPr sz="1300">
                <a:solidFill>
                  <a:srgbClr val="274E13"/>
                </a:solidFill>
              </a:endParaRPr>
            </a:p>
            <a:p>
              <a:pPr marL="0" lvl="0" indent="0" algn="l" rtl="0">
                <a:lnSpc>
                  <a:spcPct val="115000"/>
                </a:lnSpc>
                <a:spcBef>
                  <a:spcPts val="0"/>
                </a:spcBef>
                <a:spcAft>
                  <a:spcPts val="2100"/>
                </a:spcAft>
                <a:buNone/>
              </a:pPr>
              <a:endParaRPr sz="1100">
                <a:solidFill>
                  <a:srgbClr val="274E13"/>
                </a:solidFill>
              </a:endParaRPr>
            </a:p>
          </p:txBody>
        </p:sp>
        <p:sp>
          <p:nvSpPr>
            <p:cNvPr id="1061" name="Google Shape;1061;p47"/>
            <p:cNvSpPr/>
            <p:nvPr/>
          </p:nvSpPr>
          <p:spPr>
            <a:xfrm flipH="1">
              <a:off x="1083025" y="2306625"/>
              <a:ext cx="1834800" cy="143400"/>
            </a:xfrm>
            <a:prstGeom prst="parallelogram">
              <a:avLst>
                <a:gd name="adj" fmla="val 96952"/>
              </a:avLst>
            </a:prstGeom>
            <a:solidFill>
              <a:srgbClr val="B6D7A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1062" name="Google Shape;1062;p47"/>
            <p:cNvSpPr/>
            <p:nvPr/>
          </p:nvSpPr>
          <p:spPr>
            <a:xfrm>
              <a:off x="1083125" y="2460449"/>
              <a:ext cx="1834800" cy="143400"/>
            </a:xfrm>
            <a:prstGeom prst="parallelogram">
              <a:avLst>
                <a:gd name="adj" fmla="val 96952"/>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63" name="Google Shape;1063;p47"/>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48"/>
          <p:cNvSpPr txBox="1">
            <a:spLocks noGrp="1"/>
          </p:cNvSpPr>
          <p:nvPr>
            <p:ph type="body" idx="1"/>
          </p:nvPr>
        </p:nvSpPr>
        <p:spPr>
          <a:xfrm>
            <a:off x="645150" y="3005926"/>
            <a:ext cx="10515600" cy="60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b="1">
                <a:solidFill>
                  <a:schemeClr val="dk1"/>
                </a:solidFill>
              </a:rPr>
              <a:t>THANK YOU</a:t>
            </a:r>
            <a:endParaRPr sz="2800" b="1">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9"/>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Why you should take this class</a:t>
            </a:r>
            <a:endParaRPr dirty="0"/>
          </a:p>
        </p:txBody>
      </p:sp>
      <p:sp>
        <p:nvSpPr>
          <p:cNvPr id="68" name="Google Shape;68;p9"/>
          <p:cNvSpPr txBox="1">
            <a:spLocks noGrp="1"/>
          </p:cNvSpPr>
          <p:nvPr>
            <p:ph type="body" idx="1"/>
          </p:nvPr>
        </p:nvSpPr>
        <p:spPr>
          <a:xfrm>
            <a:off x="479873" y="912650"/>
            <a:ext cx="10570200" cy="17442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dirty="0"/>
              <a:t>So you can build awesome apps like this:</a:t>
            </a:r>
            <a:endParaRPr dirty="0"/>
          </a:p>
          <a:p>
            <a:pPr marL="457200" lvl="0" indent="0" algn="l" rtl="0">
              <a:spcBef>
                <a:spcPts val="560"/>
              </a:spcBef>
              <a:spcAft>
                <a:spcPts val="0"/>
              </a:spcAft>
              <a:buNone/>
            </a:pPr>
            <a:endParaRPr dirty="0"/>
          </a:p>
        </p:txBody>
      </p:sp>
      <p:sp>
        <p:nvSpPr>
          <p:cNvPr id="69" name="Google Shape;69;p9"/>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
        <p:nvSpPr>
          <p:cNvPr id="70" name="Google Shape;70;p9"/>
          <p:cNvSpPr txBox="1"/>
          <p:nvPr/>
        </p:nvSpPr>
        <p:spPr>
          <a:xfrm>
            <a:off x="1078925" y="5901050"/>
            <a:ext cx="5756400" cy="615600"/>
          </a:xfrm>
          <a:prstGeom prst="rect">
            <a:avLst/>
          </a:prstGeom>
          <a:noFill/>
          <a:ln>
            <a:noFill/>
          </a:ln>
        </p:spPr>
        <p:txBody>
          <a:bodyPr spcFirstLastPara="1" wrap="square" lIns="91425" tIns="91425" rIns="91425" bIns="91425" anchor="t" anchorCtr="0">
            <a:spAutoFit/>
          </a:bodyPr>
          <a:lstStyle/>
          <a:p>
            <a:pPr marL="457200" lvl="0" indent="-406400" algn="l" rtl="0">
              <a:spcBef>
                <a:spcPts val="560"/>
              </a:spcBef>
              <a:spcAft>
                <a:spcPts val="0"/>
              </a:spcAft>
              <a:buClr>
                <a:schemeClr val="dk1"/>
              </a:buClr>
              <a:buSzPts val="2800"/>
              <a:buChar char="•"/>
            </a:pPr>
            <a:r>
              <a:rPr lang="en-US" sz="2800" u="sng" dirty="0">
                <a:solidFill>
                  <a:schemeClr val="hlink"/>
                </a:solidFill>
                <a:hlinkClick r:id="rId3"/>
              </a:rPr>
              <a:t>https://runwayml.com/</a:t>
            </a:r>
            <a:r>
              <a:rPr lang="en-US" sz="2800" dirty="0">
                <a:solidFill>
                  <a:schemeClr val="dk1"/>
                </a:solidFill>
              </a:rPr>
              <a:t> </a:t>
            </a:r>
            <a:endParaRPr dirty="0"/>
          </a:p>
        </p:txBody>
      </p:sp>
      <p:sp>
        <p:nvSpPr>
          <p:cNvPr id="71" name="Google Shape;71;p9"/>
          <p:cNvSpPr txBox="1"/>
          <p:nvPr/>
        </p:nvSpPr>
        <p:spPr>
          <a:xfrm>
            <a:off x="6709450" y="5901050"/>
            <a:ext cx="5821200" cy="615600"/>
          </a:xfrm>
          <a:prstGeom prst="rect">
            <a:avLst/>
          </a:prstGeom>
          <a:noFill/>
          <a:ln>
            <a:noFill/>
          </a:ln>
        </p:spPr>
        <p:txBody>
          <a:bodyPr spcFirstLastPara="1" wrap="square" lIns="91425" tIns="91425" rIns="91425" bIns="91425" anchor="t" anchorCtr="0">
            <a:spAutoFit/>
          </a:bodyPr>
          <a:lstStyle/>
          <a:p>
            <a:pPr marL="457200" lvl="0" indent="-406400" algn="l" rtl="0">
              <a:spcBef>
                <a:spcPts val="560"/>
              </a:spcBef>
              <a:spcAft>
                <a:spcPts val="0"/>
              </a:spcAft>
              <a:buClr>
                <a:schemeClr val="dk1"/>
              </a:buClr>
              <a:buSzPts val="2800"/>
              <a:buChar char="•"/>
            </a:pPr>
            <a:r>
              <a:rPr lang="en-US" sz="2800" u="sng" dirty="0">
                <a:solidFill>
                  <a:schemeClr val="hlink"/>
                </a:solidFill>
                <a:hlinkClick r:id="rId4"/>
              </a:rPr>
              <a:t>https://www.databot-app.com/</a:t>
            </a:r>
            <a:r>
              <a:rPr lang="en-US" sz="2800" dirty="0">
                <a:solidFill>
                  <a:schemeClr val="dk1"/>
                </a:solidFill>
              </a:rPr>
              <a:t> </a:t>
            </a:r>
            <a:endParaRPr dirty="0"/>
          </a:p>
        </p:txBody>
      </p:sp>
      <p:pic>
        <p:nvPicPr>
          <p:cNvPr id="72" name="Google Shape;72;p9"/>
          <p:cNvPicPr preferRelativeResize="0"/>
          <p:nvPr/>
        </p:nvPicPr>
        <p:blipFill>
          <a:blip r:embed="rId5">
            <a:alphaModFix/>
          </a:blip>
          <a:stretch>
            <a:fillRect/>
          </a:stretch>
        </p:blipFill>
        <p:spPr>
          <a:xfrm>
            <a:off x="8359602" y="1316325"/>
            <a:ext cx="2520901" cy="4651524"/>
          </a:xfrm>
          <a:prstGeom prst="rect">
            <a:avLst/>
          </a:prstGeom>
          <a:noFill/>
          <a:ln>
            <a:noFill/>
          </a:ln>
        </p:spPr>
      </p:pic>
      <p:pic>
        <p:nvPicPr>
          <p:cNvPr id="73" name="Google Shape;73;p9"/>
          <p:cNvPicPr preferRelativeResize="0"/>
          <p:nvPr/>
        </p:nvPicPr>
        <p:blipFill>
          <a:blip r:embed="rId6">
            <a:alphaModFix/>
          </a:blip>
          <a:stretch>
            <a:fillRect/>
          </a:stretch>
        </p:blipFill>
        <p:spPr>
          <a:xfrm>
            <a:off x="554026" y="1951162"/>
            <a:ext cx="5419402" cy="3381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0"/>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Why you should take this class</a:t>
            </a:r>
            <a:endParaRPr/>
          </a:p>
        </p:txBody>
      </p:sp>
      <p:sp>
        <p:nvSpPr>
          <p:cNvPr id="80" name="Google Shape;80;p10"/>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3F3F3F"/>
              </a:buClr>
              <a:buSzPts val="2800"/>
              <a:buFont typeface="Arial"/>
              <a:buNone/>
            </a:pPr>
            <a:r>
              <a:rPr lang="en-US" dirty="0"/>
              <a:t>Because you want to learn how to:</a:t>
            </a:r>
            <a:endParaRPr dirty="0"/>
          </a:p>
          <a:p>
            <a:pPr marL="0" lvl="0" indent="0" algn="l" rtl="0">
              <a:spcBef>
                <a:spcPts val="0"/>
              </a:spcBef>
              <a:spcAft>
                <a:spcPts val="0"/>
              </a:spcAft>
              <a:buClr>
                <a:srgbClr val="3F3F3F"/>
              </a:buClr>
              <a:buSzPts val="2800"/>
              <a:buFont typeface="Arial"/>
              <a:buNone/>
            </a:pPr>
            <a:endParaRPr dirty="0"/>
          </a:p>
          <a:p>
            <a:pPr marL="514350" lvl="0" indent="-339725" algn="l" rtl="0">
              <a:lnSpc>
                <a:spcPct val="150000"/>
              </a:lnSpc>
              <a:spcBef>
                <a:spcPts val="560"/>
              </a:spcBef>
              <a:spcAft>
                <a:spcPts val="0"/>
              </a:spcAft>
              <a:buClr>
                <a:srgbClr val="3F3F3F"/>
              </a:buClr>
              <a:buSzPts val="2800"/>
              <a:buChar char="•"/>
            </a:pPr>
            <a:r>
              <a:rPr lang="en-US" dirty="0"/>
              <a:t>Put your models in production</a:t>
            </a:r>
          </a:p>
          <a:p>
            <a:pPr marL="514350" indent="-339725">
              <a:lnSpc>
                <a:spcPct val="150000"/>
              </a:lnSpc>
              <a:buClr>
                <a:srgbClr val="3F3F3F"/>
              </a:buClr>
            </a:pPr>
            <a:r>
              <a:rPr lang="en-US" dirty="0"/>
              <a:t>Build an application using your models</a:t>
            </a:r>
          </a:p>
          <a:p>
            <a:pPr marL="514350" indent="-339725">
              <a:lnSpc>
                <a:spcPct val="150000"/>
              </a:lnSpc>
              <a:buClr>
                <a:srgbClr val="3F3F3F"/>
              </a:buClr>
            </a:pPr>
            <a:r>
              <a:rPr lang="en-US" dirty="0"/>
              <a:t>Take advantage of available models</a:t>
            </a:r>
            <a:endParaRPr dirty="0"/>
          </a:p>
          <a:p>
            <a:pPr marL="514350" lvl="0" indent="-339725" algn="l" rtl="0">
              <a:lnSpc>
                <a:spcPct val="150000"/>
              </a:lnSpc>
              <a:spcBef>
                <a:spcPts val="560"/>
              </a:spcBef>
              <a:spcAft>
                <a:spcPts val="0"/>
              </a:spcAft>
              <a:buClr>
                <a:srgbClr val="3F3F3F"/>
              </a:buClr>
              <a:buSzPts val="2800"/>
              <a:buChar char="•"/>
            </a:pPr>
            <a:r>
              <a:rPr lang="en-US" dirty="0"/>
              <a:t>Integrate and orchestrate applications</a:t>
            </a:r>
            <a:endParaRPr dirty="0"/>
          </a:p>
          <a:p>
            <a:pPr marL="514350" lvl="0" indent="-339725" algn="l" rtl="0">
              <a:lnSpc>
                <a:spcPct val="150000"/>
              </a:lnSpc>
              <a:spcBef>
                <a:spcPts val="560"/>
              </a:spcBef>
              <a:spcAft>
                <a:spcPts val="0"/>
              </a:spcAft>
              <a:buClr>
                <a:srgbClr val="3F3F3F"/>
              </a:buClr>
              <a:buSzPts val="2800"/>
              <a:buChar char="•"/>
            </a:pPr>
            <a:r>
              <a:rPr lang="en-US" dirty="0"/>
              <a:t>Deploy increasing amount of data</a:t>
            </a:r>
            <a:endParaRPr dirty="0"/>
          </a:p>
        </p:txBody>
      </p:sp>
      <p:sp>
        <p:nvSpPr>
          <p:cNvPr id="81" name="Google Shape;81;p10"/>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1"/>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lvl="0"/>
            <a:r>
              <a:rPr lang="en-US" dirty="0"/>
              <a:t>Reasons This Course May Not Be For You</a:t>
            </a:r>
            <a:endParaRPr dirty="0"/>
          </a:p>
        </p:txBody>
      </p:sp>
      <p:sp>
        <p:nvSpPr>
          <p:cNvPr id="88" name="Google Shape;88;p11"/>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0" lvl="0" indent="0">
              <a:spcBef>
                <a:spcPts val="0"/>
              </a:spcBef>
              <a:buClr>
                <a:srgbClr val="3F3F3F"/>
              </a:buClr>
              <a:buNone/>
            </a:pPr>
            <a:r>
              <a:rPr lang="en-US" sz="2600" dirty="0"/>
              <a:t>1. Lack of Commitment: This course demands full engagement with materials and projects.</a:t>
            </a:r>
          </a:p>
          <a:p>
            <a:pPr marL="342887" lvl="0" indent="-342887">
              <a:spcBef>
                <a:spcPts val="0"/>
              </a:spcBef>
              <a:buClr>
                <a:srgbClr val="3F3F3F"/>
              </a:buClr>
            </a:pPr>
            <a:endParaRPr lang="en-US" sz="2600" dirty="0"/>
          </a:p>
          <a:p>
            <a:pPr marL="0" lvl="0" indent="0">
              <a:spcBef>
                <a:spcPts val="0"/>
              </a:spcBef>
              <a:buClr>
                <a:srgbClr val="3F3F3F"/>
              </a:buClr>
              <a:buNone/>
            </a:pPr>
            <a:r>
              <a:rPr lang="en-US" sz="2600" dirty="0"/>
              <a:t>2. Expectation of a Traditional Lecture Format: This is a project-based course, with a focus on hands-on learning.</a:t>
            </a:r>
          </a:p>
          <a:p>
            <a:pPr marL="0" lvl="0" indent="0">
              <a:spcBef>
                <a:spcPts val="0"/>
              </a:spcBef>
              <a:buClr>
                <a:srgbClr val="3F3F3F"/>
              </a:buClr>
              <a:buNone/>
            </a:pPr>
            <a:endParaRPr lang="en-US" sz="2600" dirty="0"/>
          </a:p>
          <a:p>
            <a:pPr marL="0" lvl="0" indent="0">
              <a:spcBef>
                <a:spcPts val="0"/>
              </a:spcBef>
              <a:buClr>
                <a:srgbClr val="3F3F3F"/>
              </a:buClr>
              <a:buNone/>
            </a:pPr>
            <a:r>
              <a:rPr lang="en-US" sz="2600" dirty="0"/>
              <a:t>3. Limited Background in Prerequisites: If you are unfamiliar with key concepts from CS109A/B such as:</a:t>
            </a:r>
          </a:p>
          <a:p>
            <a:pPr marL="800087" lvl="1" indent="-342887">
              <a:spcBef>
                <a:spcPts val="0"/>
              </a:spcBef>
              <a:buClr>
                <a:srgbClr val="3F3F3F"/>
              </a:buClr>
            </a:pPr>
            <a:r>
              <a:rPr lang="en-US" sz="2600" dirty="0">
                <a:solidFill>
                  <a:schemeClr val="tx1">
                    <a:lumMod val="75000"/>
                    <a:lumOff val="25000"/>
                  </a:schemeClr>
                </a:solidFill>
              </a:rPr>
              <a:t>Basic Machine Learning</a:t>
            </a:r>
          </a:p>
          <a:p>
            <a:pPr marL="800087" lvl="1" indent="-342887">
              <a:spcBef>
                <a:spcPts val="0"/>
              </a:spcBef>
              <a:buClr>
                <a:srgbClr val="3F3F3F"/>
              </a:buClr>
            </a:pPr>
            <a:r>
              <a:rPr lang="en-US" sz="2600" dirty="0">
                <a:solidFill>
                  <a:schemeClr val="tx1">
                    <a:lumMod val="75000"/>
                    <a:lumOff val="25000"/>
                  </a:schemeClr>
                </a:solidFill>
              </a:rPr>
              <a:t>CNNs, RNNs, Autoencoders, GANs, etc.</a:t>
            </a:r>
          </a:p>
          <a:p>
            <a:pPr marL="800087" lvl="1" indent="-342887">
              <a:spcBef>
                <a:spcPts val="0"/>
              </a:spcBef>
              <a:buClr>
                <a:srgbClr val="3F3F3F"/>
              </a:buClr>
            </a:pPr>
            <a:r>
              <a:rPr lang="en-US" sz="2600" dirty="0">
                <a:solidFill>
                  <a:schemeClr val="tx1">
                    <a:lumMod val="75000"/>
                    <a:lumOff val="25000"/>
                  </a:schemeClr>
                </a:solidFill>
              </a:rPr>
              <a:t>Basic shell commands.</a:t>
            </a:r>
          </a:p>
        </p:txBody>
      </p:sp>
      <p:sp>
        <p:nvSpPr>
          <p:cNvPr id="89" name="Google Shape;89;p11"/>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1"/>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Why you shouldn’t take this class</a:t>
            </a:r>
            <a:endParaRPr/>
          </a:p>
        </p:txBody>
      </p:sp>
      <p:sp>
        <p:nvSpPr>
          <p:cNvPr id="88" name="Google Shape;88;p11"/>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0" lvl="0" indent="0">
              <a:spcBef>
                <a:spcPts val="0"/>
              </a:spcBef>
              <a:buClr>
                <a:srgbClr val="3F3F3F"/>
              </a:buClr>
              <a:buNone/>
            </a:pPr>
            <a:endParaRPr lang="en-US" sz="2600" dirty="0"/>
          </a:p>
          <a:p>
            <a:pPr marL="0" lvl="0" indent="0">
              <a:spcBef>
                <a:spcPts val="0"/>
              </a:spcBef>
              <a:buClr>
                <a:srgbClr val="3F3F3F"/>
              </a:buClr>
              <a:buNone/>
            </a:pPr>
            <a:r>
              <a:rPr lang="en-US" sz="2600" dirty="0"/>
              <a:t>4. Unwillingness to Receive and Apply Feedback: We provide detailed feedback on your projects, expecting you to implement changes in subsequent milestones.</a:t>
            </a:r>
          </a:p>
          <a:p>
            <a:pPr marL="342887" lvl="0" indent="-342887">
              <a:spcBef>
                <a:spcPts val="0"/>
              </a:spcBef>
              <a:buClr>
                <a:srgbClr val="3F3F3F"/>
              </a:buClr>
            </a:pPr>
            <a:endParaRPr lang="en-US" sz="2600" dirty="0"/>
          </a:p>
          <a:p>
            <a:pPr marL="0" lvl="0" indent="0">
              <a:spcBef>
                <a:spcPts val="0"/>
              </a:spcBef>
              <a:buClr>
                <a:srgbClr val="3F3F3F"/>
              </a:buClr>
              <a:buNone/>
            </a:pPr>
            <a:r>
              <a:rPr lang="en-US" sz="2600" dirty="0"/>
              <a:t>5. Seeking a "Easy A": While project-based courses may seem easier, we hold rigorous evaluation standards.</a:t>
            </a:r>
          </a:p>
        </p:txBody>
      </p:sp>
      <p:sp>
        <p:nvSpPr>
          <p:cNvPr id="89" name="Google Shape;89;p11"/>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extLst>
      <p:ext uri="{BB962C8B-B14F-4D97-AF65-F5344CB8AC3E}">
        <p14:creationId xmlns:p14="http://schemas.microsoft.com/office/powerpoint/2010/main" val="2745838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2"/>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Motivation</a:t>
            </a:r>
            <a:endParaRPr/>
          </a:p>
        </p:txBody>
      </p:sp>
      <p:sp>
        <p:nvSpPr>
          <p:cNvPr id="96" name="Google Shape;96;p12"/>
          <p:cNvSpPr txBox="1">
            <a:spLocks noGrp="1"/>
          </p:cNvSpPr>
          <p:nvPr>
            <p:ph type="body" idx="1"/>
          </p:nvPr>
        </p:nvSpPr>
        <p:spPr>
          <a:xfrm>
            <a:off x="645150" y="1253326"/>
            <a:ext cx="10515600" cy="3831292"/>
          </a:xfrm>
          <a:prstGeom prst="rect">
            <a:avLst/>
          </a:prstGeom>
        </p:spPr>
        <p:txBody>
          <a:bodyPr spcFirstLastPara="1" wrap="square" lIns="91425" tIns="45700" rIns="91425" bIns="45700" anchor="t" anchorCtr="0">
            <a:noAutofit/>
          </a:bodyPr>
          <a:lstStyle/>
          <a:p>
            <a:pPr marL="0" lvl="0" indent="0" algn="l" rtl="0">
              <a:lnSpc>
                <a:spcPct val="115000"/>
              </a:lnSpc>
              <a:spcBef>
                <a:spcPts val="560"/>
              </a:spcBef>
              <a:spcAft>
                <a:spcPts val="0"/>
              </a:spcAft>
              <a:buNone/>
            </a:pPr>
            <a:r>
              <a:rPr lang="en-US" dirty="0" err="1">
                <a:solidFill>
                  <a:srgbClr val="3F3F3F"/>
                </a:solidFill>
              </a:rPr>
              <a:t>Mckinsey</a:t>
            </a:r>
            <a:r>
              <a:rPr lang="en-US" dirty="0">
                <a:solidFill>
                  <a:srgbClr val="3F3F3F"/>
                </a:solidFill>
              </a:rPr>
              <a:t> Global Survey findings on Adoption of AI shows nearly 25% year over year increase in the use of AI. 50% of companies spend between 8 and 90 days deploying a single AI model, with 18% taking longer than 90 days. A report by IDC that surveyed 2,473 organizations and their experience with ML found that a significant portion of </a:t>
            </a:r>
            <a:r>
              <a:rPr lang="en-US" b="1" dirty="0">
                <a:solidFill>
                  <a:srgbClr val="3F3F3F"/>
                </a:solidFill>
              </a:rPr>
              <a:t>attempted deployments fail</a:t>
            </a:r>
            <a:r>
              <a:rPr lang="en-US" dirty="0">
                <a:solidFill>
                  <a:srgbClr val="3F3F3F"/>
                </a:solidFill>
              </a:rPr>
              <a:t>, quoting </a:t>
            </a:r>
            <a:r>
              <a:rPr lang="en-US" b="1" dirty="0">
                <a:solidFill>
                  <a:srgbClr val="3F3F3F"/>
                </a:solidFill>
              </a:rPr>
              <a:t>lack of expertise</a:t>
            </a:r>
            <a:r>
              <a:rPr lang="en-US" dirty="0">
                <a:solidFill>
                  <a:srgbClr val="3F3F3F"/>
                </a:solidFill>
              </a:rPr>
              <a:t>, as one of the key factors.</a:t>
            </a:r>
            <a:r>
              <a:rPr lang="en-US" baseline="30000" dirty="0">
                <a:solidFill>
                  <a:srgbClr val="3F3F3F"/>
                </a:solidFill>
              </a:rPr>
              <a:t>[1] </a:t>
            </a:r>
            <a:endParaRPr baseline="30000" dirty="0">
              <a:solidFill>
                <a:srgbClr val="3F3F3F"/>
              </a:solidFill>
            </a:endParaRPr>
          </a:p>
        </p:txBody>
      </p:sp>
      <p:sp>
        <p:nvSpPr>
          <p:cNvPr id="97" name="Google Shape;97;p12"/>
          <p:cNvSpPr txBox="1"/>
          <p:nvPr/>
        </p:nvSpPr>
        <p:spPr>
          <a:xfrm>
            <a:off x="645150" y="5506350"/>
            <a:ext cx="626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[1] </a:t>
            </a:r>
            <a:r>
              <a:rPr lang="en-US" u="sng">
                <a:solidFill>
                  <a:schemeClr val="hlink"/>
                </a:solidFill>
                <a:hlinkClick r:id="rId3"/>
              </a:rPr>
              <a:t>https://arxiv.org/pdf/2011.09926.pdf</a:t>
            </a:r>
            <a:endParaRPr/>
          </a:p>
        </p:txBody>
      </p:sp>
      <p:sp>
        <p:nvSpPr>
          <p:cNvPr id="98" name="Google Shape;98;p12"/>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GEC_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735</TotalTime>
  <Words>3939</Words>
  <Application>Microsoft Macintosh PowerPoint</Application>
  <PresentationFormat>Widescreen</PresentationFormat>
  <Paragraphs>695</Paragraphs>
  <Slides>49</Slides>
  <Notes>49</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Roboto</vt:lpstr>
      <vt:lpstr>Calibri</vt:lpstr>
      <vt:lpstr>Karla</vt:lpstr>
      <vt:lpstr>Merriweather</vt:lpstr>
      <vt:lpstr>GEC_template</vt:lpstr>
      <vt:lpstr>Lecture 1: Introduction</vt:lpstr>
      <vt:lpstr>Outline</vt:lpstr>
      <vt:lpstr>Outline</vt:lpstr>
      <vt:lpstr>Outline</vt:lpstr>
      <vt:lpstr>Why you should take this class</vt:lpstr>
      <vt:lpstr>Why you should take this class</vt:lpstr>
      <vt:lpstr>Reasons This Course May Not Be For You</vt:lpstr>
      <vt:lpstr>Why you shouldn’t take this class</vt:lpstr>
      <vt:lpstr>Motivation</vt:lpstr>
      <vt:lpstr>Motivation</vt:lpstr>
      <vt:lpstr>Data Science Series to Real World</vt:lpstr>
      <vt:lpstr>Data Science Series to Real World</vt:lpstr>
      <vt:lpstr>Data Science Series to Real World (cont)</vt:lpstr>
      <vt:lpstr>Ops for Machine / Deep Learning</vt:lpstr>
      <vt:lpstr>MLOps - Tasks</vt:lpstr>
      <vt:lpstr>MLOps - Tech Stack</vt:lpstr>
      <vt:lpstr>MLOps - Tech Stack</vt:lpstr>
      <vt:lpstr>MLOps - Tech Stack</vt:lpstr>
      <vt:lpstr>MLOps - Tech Stack</vt:lpstr>
      <vt:lpstr>MLOps - Tech Stack</vt:lpstr>
      <vt:lpstr>MLOps - Tech Stack</vt:lpstr>
      <vt:lpstr>Outline</vt:lpstr>
      <vt:lpstr>Who? The Astro-Statistician Who Rocks The Kitchen! </vt:lpstr>
      <vt:lpstr>Who? The Astro-Statistician Who Rocks The Kitchen! </vt:lpstr>
      <vt:lpstr>Who ?</vt:lpstr>
      <vt:lpstr>Who ?</vt:lpstr>
      <vt:lpstr>Outline</vt:lpstr>
      <vt:lpstr>Course Structure and Activities</vt:lpstr>
      <vt:lpstr>Lectures</vt:lpstr>
      <vt:lpstr>Topics</vt:lpstr>
      <vt:lpstr>Team Projects: Crafting Your Own AI Solutions</vt:lpstr>
      <vt:lpstr>Projects Milestones</vt:lpstr>
      <vt:lpstr>Outline</vt:lpstr>
      <vt:lpstr>Workload</vt:lpstr>
      <vt:lpstr>Expectations: Attendance </vt:lpstr>
      <vt:lpstr>Expectations: Projects</vt:lpstr>
      <vt:lpstr>Course Components</vt:lpstr>
      <vt:lpstr>Grades</vt:lpstr>
      <vt:lpstr>Final Details</vt:lpstr>
      <vt:lpstr>Logistics</vt:lpstr>
      <vt:lpstr>Outline</vt:lpstr>
      <vt:lpstr>Projects</vt:lpstr>
      <vt:lpstr>Project Idea</vt:lpstr>
      <vt:lpstr>Problem Definition</vt:lpstr>
      <vt:lpstr>Proposed Solution</vt:lpstr>
      <vt:lpstr>Project Execution Steps</vt:lpstr>
      <vt:lpstr>How to Scope your Project</vt:lpstr>
      <vt:lpstr>Project Scope (Mushroom App)</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Introduction</dc:title>
  <dc:subject/>
  <dc:creator/>
  <cp:keywords/>
  <dc:description/>
  <cp:lastModifiedBy>Protopapas, Pavlos</cp:lastModifiedBy>
  <cp:revision>41</cp:revision>
  <dcterms:modified xsi:type="dcterms:W3CDTF">2023-09-05T03:34:32Z</dcterms:modified>
  <cp:category/>
</cp:coreProperties>
</file>